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58" r:id="rId4"/>
    <p:sldId id="257" r:id="rId5"/>
    <p:sldId id="261" r:id="rId6"/>
    <p:sldId id="272" r:id="rId7"/>
    <p:sldId id="262" r:id="rId8"/>
    <p:sldId id="277" r:id="rId9"/>
    <p:sldId id="278" r:id="rId10"/>
    <p:sldId id="276" r:id="rId11"/>
    <p:sldId id="279" r:id="rId12"/>
    <p:sldId id="280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4" r:id="rId24"/>
    <p:sldId id="275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6858000" cy="9144000" type="screen4x3"/>
  <p:notesSz cx="6858000" cy="9144000"/>
  <p:custDataLst>
    <p:tags r:id="rId3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48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04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33188-1501-499A-B9B2-D8AB5A6A023D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2B81-1036-4C4C-BA63-B74776D00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233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92B81-1036-4C4C-BA63-B74776D0093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9770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92B81-1036-4C4C-BA63-B74776D0093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046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0561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357166" y="8429652"/>
            <a:ext cx="1600200" cy="486833"/>
          </a:xfrm>
        </p:spPr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E03A6-2F8B-41F4-84DD-41926F78D158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96941-C7BF-4DE8-AC5A-357CB23D8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 err="1" smtClean="0">
                <a:latin typeface="Book Antiqua" panose="02040602050305030304" pitchFamily="18" charset="0"/>
              </a:rPr>
              <a:t>Портфоліо</a:t>
            </a:r>
            <a:r>
              <a:rPr lang="uk-UA" b="1" i="1" dirty="0" smtClean="0">
                <a:latin typeface="Book Antiqua" panose="02040602050305030304" pitchFamily="18" charset="0"/>
              </a:rPr>
              <a:t/>
            </a:r>
            <a:br>
              <a:rPr lang="uk-UA" b="1" i="1" dirty="0" smtClean="0">
                <a:latin typeface="Book Antiqua" panose="02040602050305030304" pitchFamily="18" charset="0"/>
              </a:rPr>
            </a:br>
            <a:r>
              <a:rPr lang="uk-UA" b="1" i="1" dirty="0" smtClean="0">
                <a:latin typeface="Book Antiqua" panose="02040602050305030304" pitchFamily="18" charset="0"/>
              </a:rPr>
              <a:t>вихователя</a:t>
            </a:r>
            <a:endParaRPr lang="ru-RU" b="1" i="1" dirty="0"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Комунальний заклад</a:t>
            </a:r>
          </a:p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«Дошкільний навчальний заклад</a:t>
            </a:r>
          </a:p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(ясла-садок) № 97»</a:t>
            </a:r>
          </a:p>
          <a:p>
            <a:r>
              <a:rPr lang="uk-UA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Харківської міської ради.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539552"/>
            <a:ext cx="2988332" cy="385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0824" y="4716016"/>
            <a:ext cx="4084773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err="1" smtClean="0">
                <a:latin typeface="Book Antiqua" panose="02040602050305030304" pitchFamily="18" charset="0"/>
              </a:rPr>
              <a:t>Дегтяр</a:t>
            </a:r>
            <a:r>
              <a:rPr lang="ru-RU" sz="3200" b="1" i="1" dirty="0" smtClean="0"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ru-RU" sz="3200" b="1" i="1" dirty="0" smtClean="0">
                <a:latin typeface="Book Antiqua" panose="02040602050305030304" pitchFamily="18" charset="0"/>
              </a:rPr>
              <a:t>Юл</a:t>
            </a:r>
            <a:r>
              <a:rPr lang="uk-UA" sz="3200" b="1" i="1" dirty="0" err="1" smtClean="0">
                <a:latin typeface="Book Antiqua" panose="02040602050305030304" pitchFamily="18" charset="0"/>
              </a:rPr>
              <a:t>ія</a:t>
            </a:r>
            <a:r>
              <a:rPr lang="uk-UA" sz="3200" b="1" i="1" dirty="0" smtClean="0">
                <a:latin typeface="Book Antiqua" panose="02040602050305030304" pitchFamily="18" charset="0"/>
              </a:rPr>
              <a:t> Сергіївна</a:t>
            </a:r>
          </a:p>
          <a:p>
            <a:endParaRPr lang="uk-UA" b="1" i="1" dirty="0">
              <a:latin typeface="Book Antiqua" panose="02040602050305030304" pitchFamily="18" charset="0"/>
            </a:endParaRP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Рік народження:</a:t>
            </a:r>
            <a:r>
              <a:rPr lang="en-US" sz="2400" b="1" i="1" dirty="0" smtClean="0">
                <a:latin typeface="Book Antiqua" panose="02040602050305030304" pitchFamily="18" charset="0"/>
              </a:rPr>
              <a:t> 1981</a:t>
            </a:r>
            <a:r>
              <a:rPr lang="ru-RU" sz="2400" b="1" i="1" dirty="0" err="1" smtClean="0">
                <a:latin typeface="Book Antiqua" panose="02040602050305030304" pitchFamily="18" charset="0"/>
              </a:rPr>
              <a:t>р</a:t>
            </a:r>
            <a:endParaRPr lang="uk-UA" sz="2400" b="1" i="1" dirty="0" smtClean="0">
              <a:latin typeface="Book Antiqua" panose="02040602050305030304" pitchFamily="18" charset="0"/>
            </a:endParaRP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Освіта: вища (спеціаліст).</a:t>
            </a: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Спеціальність: вчитель </a:t>
            </a: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           початкових класів.</a:t>
            </a:r>
          </a:p>
          <a:p>
            <a:r>
              <a:rPr lang="uk-UA" sz="2400" b="1" i="1" dirty="0" smtClean="0">
                <a:latin typeface="Book Antiqua" panose="02040602050305030304" pitchFamily="18" charset="0"/>
              </a:rPr>
              <a:t>Фах: вихователь.</a:t>
            </a:r>
          </a:p>
          <a:p>
            <a:r>
              <a:rPr lang="uk-UA" sz="2400" b="1" i="1" dirty="0" err="1" smtClean="0">
                <a:latin typeface="Book Antiqua" panose="02040602050305030304" pitchFamily="18" charset="0"/>
              </a:rPr>
              <a:t>Педстаж</a:t>
            </a:r>
            <a:r>
              <a:rPr lang="uk-UA" sz="2400" b="1" i="1" dirty="0" smtClean="0">
                <a:latin typeface="Book Antiqua" panose="02040602050305030304" pitchFamily="18" charset="0"/>
              </a:rPr>
              <a:t>: 12років.</a:t>
            </a:r>
            <a:endParaRPr lang="ru-RU" sz="24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455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/>
            </a:r>
            <a:br>
              <a:rPr lang="uk-UA" b="1" i="1" dirty="0" smtClean="0">
                <a:solidFill>
                  <a:srgbClr val="0070C0"/>
                </a:solidFill>
                <a:latin typeface="Book Antiqua" panose="02040602050305030304" pitchFamily="18" charset="0"/>
              </a:rPr>
            </a:br>
            <a:r>
              <a:rPr lang="uk-UA" b="1" i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ЖИТТЄВЕ КРЕДО</a:t>
            </a:r>
            <a:endParaRPr lang="ru-RU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sz="4000" b="1" i="1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uk-UA" sz="4000" b="1" i="1" dirty="0" smtClean="0">
                <a:latin typeface="Book Antiqua" panose="02040602050305030304" pitchFamily="18" charset="0"/>
              </a:rPr>
              <a:t>Будь добрим до ближнього і добро повернеться до тебе.</a:t>
            </a:r>
            <a:endParaRPr lang="ru-RU" sz="4000" b="1" i="1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ПЕДАГОГІЧНЕ КРЕДО</a:t>
            </a:r>
            <a:endParaRPr lang="ru-RU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i="1" dirty="0" smtClean="0">
                <a:latin typeface="Book Antiqua" panose="02040602050305030304" pitchFamily="18" charset="0"/>
              </a:rPr>
              <a:t>«Розвивати дитину як неповторну індивідуальність, формувати в неї творчий потенціал, прагнення до самостійної пізнавальної діяльності.»</a:t>
            </a:r>
            <a:endParaRPr lang="ru-RU" b="1" i="1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240617"/>
            <a:ext cx="4274381" cy="3552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7011"/>
          <a:stretch/>
        </p:blipFill>
        <p:spPr>
          <a:xfrm>
            <a:off x="350658" y="3995937"/>
            <a:ext cx="4014446" cy="3648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383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юля3.jpg"/>
          <p:cNvPicPr>
            <a:picLocks noChangeAspect="1"/>
          </p:cNvPicPr>
          <p:nvPr/>
        </p:nvPicPr>
        <p:blipFill>
          <a:blip r:embed="rId2" cstate="print">
            <a:lum contrast="-20000"/>
          </a:blip>
          <a:stretch>
            <a:fillRect/>
          </a:stretch>
        </p:blipFill>
        <p:spPr>
          <a:xfrm>
            <a:off x="571480" y="1142976"/>
            <a:ext cx="5929330" cy="41435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971600"/>
            <a:ext cx="5829300" cy="1960033"/>
          </a:xfrm>
        </p:spPr>
        <p:txBody>
          <a:bodyPr/>
          <a:lstStyle/>
          <a:p>
            <a:r>
              <a:rPr lang="uk-UA" b="1" i="1" dirty="0" smtClean="0">
                <a:solidFill>
                  <a:srgbClr val="00B0F0"/>
                </a:solidFill>
                <a:latin typeface="Book Antiqua" panose="02040602050305030304" pitchFamily="18" charset="0"/>
              </a:rPr>
              <a:t>ТЕМА:</a:t>
            </a:r>
            <a:endParaRPr lang="ru-RU" b="1" i="1" dirty="0">
              <a:solidFill>
                <a:srgbClr val="00B0F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8680" y="2915816"/>
            <a:ext cx="4800600" cy="2336800"/>
          </a:xfrm>
        </p:spPr>
        <p:txBody>
          <a:bodyPr>
            <a:normAutofit fontScale="92500"/>
          </a:bodyPr>
          <a:lstStyle/>
          <a:p>
            <a:r>
              <a:rPr lang="uk-UA" sz="4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Розвиток </a:t>
            </a:r>
            <a:r>
              <a:rPr lang="uk-UA" sz="4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uk-UA" sz="4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мовлення</a:t>
            </a:r>
            <a:r>
              <a:rPr lang="en-US" sz="4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endParaRPr lang="uk-UA" sz="4000" b="1" i="1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uk-UA" sz="4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дітей дошкільного віку.</a:t>
            </a:r>
            <a:endParaRPr lang="en-US" sz="4000" b="1" i="1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06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FF0000"/>
                </a:solidFill>
                <a:latin typeface="Book Antiqua" pitchFamily="18" charset="0"/>
              </a:rPr>
              <a:t>МЕТА</a:t>
            </a:r>
            <a:endParaRPr lang="ru-RU" sz="48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2800" b="1" i="1" dirty="0" smtClean="0">
                <a:latin typeface="Book Antiqua" pitchFamily="18" charset="0"/>
              </a:rPr>
              <a:t>Формування мовленнєвої компетентності дошкільника, засвоєння дитиною культури мовлення, спілкування, розвиток особистих мовленнєвих здібностей.</a:t>
            </a:r>
            <a:endParaRPr lang="ru-RU" sz="2800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Book Antiqua" pitchFamily="18" charset="0"/>
              </a:rPr>
              <a:t>Завдання з розвитку мовлення та мовленнєвого спілкування</a:t>
            </a:r>
            <a:endParaRPr lang="ru-RU" sz="36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latin typeface="Book Antiqua" pitchFamily="18" charset="0"/>
              </a:rPr>
              <a:t> </a:t>
            </a:r>
            <a:r>
              <a:rPr lang="ru-RU" sz="2800" b="1" i="1" dirty="0" err="1" smtClean="0">
                <a:latin typeface="Book Antiqua" pitchFamily="18" charset="0"/>
              </a:rPr>
              <a:t>Збагачення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словникового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smtClean="0">
                <a:latin typeface="Book Antiqua" pitchFamily="18" charset="0"/>
              </a:rPr>
              <a:t>запасу</a:t>
            </a:r>
          </a:p>
          <a:p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Формування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граматичної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будови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мовлення</a:t>
            </a:r>
            <a:endParaRPr lang="ru-RU" sz="2800" b="1" i="1" dirty="0" smtClean="0">
              <a:latin typeface="Book Antiqua" pitchFamily="18" charset="0"/>
            </a:endParaRPr>
          </a:p>
          <a:p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Виховання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звукової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культури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мовлення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endParaRPr lang="ru-RU" sz="2800" b="1" i="1" dirty="0" smtClean="0">
              <a:latin typeface="Book Antiqua" pitchFamily="18" charset="0"/>
            </a:endParaRPr>
          </a:p>
          <a:p>
            <a:r>
              <a:rPr lang="ru-RU" sz="2800" b="1" i="1" dirty="0" err="1" smtClean="0">
                <a:latin typeface="Book Antiqua" pitchFamily="18" charset="0"/>
              </a:rPr>
              <a:t>Розвиток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діалогічного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мовлення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Розвиток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монологічного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мовлення</a:t>
            </a:r>
            <a:endParaRPr lang="ru-RU" sz="2800" b="1" i="1" dirty="0" smtClean="0">
              <a:latin typeface="Book Antiqua" pitchFamily="18" charset="0"/>
            </a:endParaRPr>
          </a:p>
          <a:p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Ознайомлення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з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художньою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літературою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endParaRPr lang="ru-RU" sz="2800" b="1" i="1" dirty="0" smtClean="0">
              <a:latin typeface="Book Antiqua" pitchFamily="18" charset="0"/>
            </a:endParaRPr>
          </a:p>
          <a:p>
            <a:r>
              <a:rPr lang="ru-RU" sz="2800" b="1" i="1" dirty="0" err="1" smtClean="0">
                <a:latin typeface="Book Antiqua" pitchFamily="18" charset="0"/>
              </a:rPr>
              <a:t>Навчання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елементів</a:t>
            </a:r>
            <a:r>
              <a:rPr lang="ru-RU" sz="2800" b="1" i="1" dirty="0" smtClean="0">
                <a:latin typeface="Book Antiqua" pitchFamily="18" charset="0"/>
              </a:rPr>
              <a:t> </a:t>
            </a:r>
            <a:r>
              <a:rPr lang="ru-RU" sz="2800" b="1" i="1" dirty="0" err="1" smtClean="0">
                <a:latin typeface="Book Antiqua" pitchFamily="18" charset="0"/>
              </a:rPr>
              <a:t>грамоти</a:t>
            </a:r>
            <a:endParaRPr lang="ru-RU" sz="2800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Навчально-мовленнєва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діяльність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в ДНЗ </a:t>
            </a:r>
            <a:r>
              <a:rPr lang="ru-RU" sz="2000" b="1" i="1" dirty="0" smtClean="0">
                <a:latin typeface="Book Antiqua" pitchFamily="18" charset="0"/>
              </a:rPr>
              <a:t>– </a:t>
            </a:r>
            <a:r>
              <a:rPr lang="ru-RU" sz="2000" b="1" i="1" dirty="0" err="1" smtClean="0">
                <a:latin typeface="Book Antiqua" pitchFamily="18" charset="0"/>
              </a:rPr>
              <a:t>це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організована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специфічна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діяльність</a:t>
            </a:r>
            <a:r>
              <a:rPr lang="ru-RU" sz="2000" b="1" i="1" dirty="0" smtClean="0">
                <a:latin typeface="Book Antiqua" pitchFamily="18" charset="0"/>
              </a:rPr>
              <a:t>, яка </a:t>
            </a:r>
            <a:r>
              <a:rPr lang="ru-RU" sz="2000" b="1" i="1" dirty="0" err="1" smtClean="0">
                <a:latin typeface="Book Antiqua" pitchFamily="18" charset="0"/>
              </a:rPr>
              <a:t>протікає</a:t>
            </a:r>
            <a:r>
              <a:rPr lang="ru-RU" sz="2000" b="1" i="1" dirty="0" smtClean="0">
                <a:latin typeface="Book Antiqua" pitchFamily="18" charset="0"/>
              </a:rPr>
              <a:t> на </a:t>
            </a:r>
            <a:r>
              <a:rPr lang="ru-RU" sz="2000" b="1" i="1" dirty="0" err="1" smtClean="0">
                <a:latin typeface="Book Antiqua" pitchFamily="18" charset="0"/>
              </a:rPr>
              <a:t>мовленнєвому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рівні</a:t>
            </a:r>
            <a:r>
              <a:rPr lang="ru-RU" sz="2000" b="1" i="1" dirty="0" smtClean="0">
                <a:latin typeface="Book Antiqua" pitchFamily="18" charset="0"/>
              </a:rPr>
              <a:t> в </a:t>
            </a:r>
            <a:r>
              <a:rPr lang="ru-RU" sz="2000" b="1" i="1" dirty="0" err="1" smtClean="0">
                <a:latin typeface="Book Antiqua" pitchFamily="18" charset="0"/>
              </a:rPr>
              <a:t>ході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організованих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навчальних</a:t>
            </a:r>
            <a:r>
              <a:rPr lang="ru-RU" sz="2000" b="1" i="1" dirty="0" smtClean="0">
                <a:latin typeface="Book Antiqua" pitchFamily="18" charset="0"/>
              </a:rPr>
              <a:t> занять, у </a:t>
            </a:r>
            <a:r>
              <a:rPr lang="ru-RU" sz="2000" b="1" i="1" dirty="0" err="1" smtClean="0">
                <a:latin typeface="Book Antiqua" pitchFamily="18" charset="0"/>
              </a:rPr>
              <a:t>мовленнєвих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ігрових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ситуаціях</a:t>
            </a:r>
            <a:r>
              <a:rPr lang="ru-RU" sz="2000" b="1" i="1" dirty="0" smtClean="0">
                <a:latin typeface="Book Antiqua" pitchFamily="18" charset="0"/>
              </a:rPr>
              <a:t>, в </a:t>
            </a:r>
            <a:r>
              <a:rPr lang="ru-RU" sz="2000" b="1" i="1" dirty="0" err="1" smtClean="0">
                <a:latin typeface="Book Antiqua" pitchFamily="18" charset="0"/>
              </a:rPr>
              <a:t>дидактичних</a:t>
            </a:r>
            <a:r>
              <a:rPr lang="ru-RU" sz="2000" b="1" i="1" dirty="0" smtClean="0">
                <a:latin typeface="Book Antiqua" pitchFamily="18" charset="0"/>
              </a:rPr>
              <a:t> </a:t>
            </a:r>
            <a:r>
              <a:rPr lang="ru-RU" sz="2000" b="1" i="1" dirty="0" err="1" smtClean="0">
                <a:latin typeface="Book Antiqua" pitchFamily="18" charset="0"/>
              </a:rPr>
              <a:t>іграх</a:t>
            </a:r>
            <a:r>
              <a:rPr lang="ru-RU" sz="2000" b="1" i="1" dirty="0" smtClean="0">
                <a:latin typeface="Book Antiqua" pitchFamily="18" charset="0"/>
              </a:rPr>
              <a:t>.</a:t>
            </a:r>
            <a:endParaRPr lang="ru-RU" sz="2000" b="1" i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2143107"/>
            <a:ext cx="6172200" cy="60251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Види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навчально-мовленнєвої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діяльності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в 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ДНЗ</a:t>
            </a:r>
            <a:endParaRPr lang="ru-RU" sz="20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uk-UA" sz="2000" b="1" i="1" dirty="0" smtClean="0">
                <a:latin typeface="Book Antiqua" pitchFamily="18" charset="0"/>
              </a:rPr>
              <a:t>Слухання                                                       Говоріння</a:t>
            </a:r>
          </a:p>
          <a:p>
            <a:pPr>
              <a:buFontTx/>
              <a:buChar char="-"/>
            </a:pPr>
            <a:r>
              <a:rPr lang="uk-UA" sz="2000" b="1" i="1" dirty="0" smtClean="0">
                <a:latin typeface="Book Antiqua" pitchFamily="18" charset="0"/>
              </a:rPr>
              <a:t>слухання мовлення                     - запитання;      </a:t>
            </a:r>
          </a:p>
          <a:p>
            <a:pPr>
              <a:buNone/>
            </a:pPr>
            <a:r>
              <a:rPr lang="uk-UA" sz="2000" b="1" i="1" dirty="0" smtClean="0">
                <a:latin typeface="Book Antiqua" pitchFamily="18" charset="0"/>
              </a:rPr>
              <a:t> вихователя;                                      - відповіді;</a:t>
            </a:r>
          </a:p>
          <a:p>
            <a:pPr>
              <a:buFontTx/>
              <a:buChar char="-"/>
            </a:pPr>
            <a:r>
              <a:rPr lang="uk-UA" sz="2000" b="1" i="1" dirty="0" smtClean="0">
                <a:latin typeface="Book Antiqua" pitchFamily="18" charset="0"/>
              </a:rPr>
              <a:t>Слухання мовлення                   - розповіді;</a:t>
            </a:r>
          </a:p>
          <a:p>
            <a:pPr>
              <a:buNone/>
            </a:pPr>
            <a:r>
              <a:rPr lang="uk-UA" sz="2000" b="1" i="1" dirty="0" smtClean="0">
                <a:latin typeface="Book Antiqua" pitchFamily="18" charset="0"/>
              </a:rPr>
              <a:t> однолітків.                                      - описи;</a:t>
            </a:r>
          </a:p>
          <a:p>
            <a:pPr>
              <a:buNone/>
            </a:pPr>
            <a:r>
              <a:rPr lang="uk-UA" sz="2000" b="1" i="1" dirty="0" smtClean="0">
                <a:latin typeface="Book Antiqua" pitchFamily="18" charset="0"/>
              </a:rPr>
              <a:t> </a:t>
            </a:r>
            <a:r>
              <a:rPr lang="uk-UA" sz="2000" b="1" i="1" dirty="0" smtClean="0">
                <a:latin typeface="Book Antiqua" pitchFamily="18" charset="0"/>
              </a:rPr>
              <a:t>                                                            - переказ;</a:t>
            </a:r>
          </a:p>
          <a:p>
            <a:pPr>
              <a:buNone/>
            </a:pPr>
            <a:r>
              <a:rPr lang="uk-UA" sz="2000" b="1" i="1" dirty="0" smtClean="0">
                <a:latin typeface="Book Antiqua" pitchFamily="18" charset="0"/>
              </a:rPr>
              <a:t> </a:t>
            </a:r>
            <a:r>
              <a:rPr lang="uk-UA" sz="2000" b="1" i="1" dirty="0" smtClean="0">
                <a:latin typeface="Book Antiqua" pitchFamily="18" charset="0"/>
              </a:rPr>
              <a:t>                                                            - читання віршів .    </a:t>
            </a:r>
            <a:r>
              <a:rPr lang="uk-UA" sz="1800" b="1" i="1" dirty="0" smtClean="0">
                <a:latin typeface="Book Antiqua" pitchFamily="18" charset="0"/>
              </a:rPr>
              <a:t>                                                    </a:t>
            </a:r>
            <a:endParaRPr lang="ru-RU" sz="1800" b="1" i="1" dirty="0" smtClean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133982"/>
          </a:xfrm>
        </p:spPr>
        <p:txBody>
          <a:bodyPr>
            <a:normAutofit/>
          </a:bodyPr>
          <a:lstStyle/>
          <a:p>
            <a:r>
              <a:rPr lang="uk-UA" sz="2800" b="1" i="1" u="sng" dirty="0" smtClean="0">
                <a:solidFill>
                  <a:srgbClr val="FF0000"/>
                </a:solidFill>
                <a:latin typeface="Book Antiqua" pitchFamily="18" charset="0"/>
              </a:rPr>
              <a:t>Розвиток діалогічного мовлення</a:t>
            </a:r>
            <a:endParaRPr lang="ru-RU" sz="2800" b="1" i="1" u="sng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357290"/>
            <a:ext cx="6157934" cy="74295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Бесіда</a:t>
            </a:r>
            <a:endParaRPr lang="ru-RU" sz="16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Вчити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дітей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відповідати</a:t>
            </a:r>
            <a:r>
              <a:rPr lang="ru-RU" sz="1600" b="1" i="1" dirty="0" smtClean="0">
                <a:latin typeface="Book Antiqua" pitchFamily="18" charset="0"/>
              </a:rPr>
              <a:t> на </a:t>
            </a:r>
            <a:r>
              <a:rPr lang="ru-RU" sz="1600" b="1" i="1" dirty="0" err="1" smtClean="0">
                <a:latin typeface="Book Antiqua" pitchFamily="18" charset="0"/>
              </a:rPr>
              <a:t>запитання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і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звертатися</a:t>
            </a:r>
            <a:r>
              <a:rPr lang="ru-RU" sz="1600" b="1" i="1" dirty="0" smtClean="0">
                <a:latin typeface="Book Antiqua" pitchFamily="18" charset="0"/>
              </a:rPr>
              <a:t> до </a:t>
            </a:r>
            <a:r>
              <a:rPr lang="ru-RU" sz="1600" b="1" i="1" dirty="0" err="1" smtClean="0">
                <a:latin typeface="Book Antiqua" pitchFamily="18" charset="0"/>
              </a:rPr>
              <a:t>інших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із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запитаннями</a:t>
            </a:r>
            <a:r>
              <a:rPr lang="ru-RU" sz="1600" b="1" i="1" dirty="0" smtClean="0"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Розмова</a:t>
            </a:r>
            <a:r>
              <a:rPr lang="ru-RU" sz="16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вихователя</a:t>
            </a:r>
            <a:r>
              <a:rPr lang="ru-RU" sz="16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з</a:t>
            </a:r>
            <a:r>
              <a:rPr lang="ru-RU" sz="16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дітьми</a:t>
            </a:r>
            <a:endParaRPr lang="ru-RU" sz="16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Підтримувати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розмову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запропоновану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дорослими</a:t>
            </a:r>
            <a:r>
              <a:rPr lang="ru-RU" sz="1600" b="1" i="1" dirty="0" smtClean="0">
                <a:latin typeface="Book Antiqua" pitchFamily="18" charset="0"/>
              </a:rPr>
              <a:t>, та </a:t>
            </a:r>
            <a:r>
              <a:rPr lang="ru-RU" sz="1600" b="1" i="1" dirty="0" err="1" smtClean="0">
                <a:latin typeface="Book Antiqua" pitchFamily="18" charset="0"/>
              </a:rPr>
              <a:t>продовжувати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її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відповідно</a:t>
            </a:r>
            <a:r>
              <a:rPr lang="ru-RU" sz="1600" b="1" i="1" dirty="0" smtClean="0">
                <a:latin typeface="Book Antiqua" pitchFamily="18" charset="0"/>
              </a:rPr>
              <a:t> до </a:t>
            </a:r>
            <a:r>
              <a:rPr lang="ru-RU" sz="1600" b="1" i="1" dirty="0" err="1" smtClean="0">
                <a:latin typeface="Book Antiqua" pitchFamily="18" charset="0"/>
              </a:rPr>
              <a:t>ситуації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спілкування</a:t>
            </a:r>
            <a:r>
              <a:rPr lang="ru-RU" sz="1600" b="1" i="1" dirty="0" smtClean="0">
                <a:latin typeface="Book Antiqua" pitchFamily="18" charset="0"/>
              </a:rPr>
              <a:t>. </a:t>
            </a:r>
            <a:endParaRPr lang="ru-RU" sz="16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Виявляти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ініціативу</a:t>
            </a:r>
            <a:r>
              <a:rPr lang="ru-RU" sz="1600" b="1" i="1" dirty="0" smtClean="0">
                <a:latin typeface="Book Antiqua" pitchFamily="18" charset="0"/>
              </a:rPr>
              <a:t> у </a:t>
            </a:r>
            <a:r>
              <a:rPr lang="ru-RU" sz="1600" b="1" i="1" dirty="0" err="1" smtClean="0">
                <a:latin typeface="Book Antiqua" pitchFamily="18" charset="0"/>
              </a:rPr>
              <a:t>розмові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з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дорослими</a:t>
            </a:r>
            <a:r>
              <a:rPr lang="ru-RU" sz="1600" b="1" i="1" dirty="0" smtClean="0">
                <a:latin typeface="Book Antiqua" pitchFamily="18" charset="0"/>
              </a:rPr>
              <a:t> та </a:t>
            </a:r>
            <a:r>
              <a:rPr lang="ru-RU" sz="1600" b="1" i="1" dirty="0" err="1" smtClean="0">
                <a:latin typeface="Book Antiqua" pitchFamily="18" charset="0"/>
              </a:rPr>
              <a:t>дітьми</a:t>
            </a:r>
            <a:r>
              <a:rPr lang="ru-RU" sz="1600" b="1" i="1" dirty="0" smtClean="0">
                <a:latin typeface="Book Antiqua" pitchFamily="18" charset="0"/>
              </a:rPr>
              <a:t>; </a:t>
            </a:r>
            <a:r>
              <a:rPr lang="ru-RU" sz="1600" b="1" i="1" dirty="0" err="1" smtClean="0">
                <a:latin typeface="Book Antiqua" pitchFamily="18" charset="0"/>
              </a:rPr>
              <a:t>підтримувати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ініціативу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та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активність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дитини</a:t>
            </a:r>
            <a:r>
              <a:rPr lang="ru-RU" sz="1600" b="1" i="1" dirty="0" smtClean="0">
                <a:latin typeface="Book Antiqua" pitchFamily="18" charset="0"/>
              </a:rPr>
              <a:t> у </a:t>
            </a:r>
            <a:r>
              <a:rPr lang="ru-RU" sz="1600" b="1" i="1" dirty="0" err="1" smtClean="0">
                <a:latin typeface="Book Antiqua" pitchFamily="18" charset="0"/>
              </a:rPr>
              <a:t>спілкуванні</a:t>
            </a:r>
            <a:r>
              <a:rPr lang="ru-RU" sz="1600" b="1" i="1" dirty="0" smtClean="0">
                <a:latin typeface="Book Antiqua" pitchFamily="18" charset="0"/>
              </a:rPr>
              <a:t>. </a:t>
            </a:r>
            <a:endParaRPr lang="ru-RU" sz="16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Діалог</a:t>
            </a:r>
            <a:endParaRPr lang="ru-RU" sz="16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Розвивати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вміння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будувати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діалог</a:t>
            </a:r>
            <a:r>
              <a:rPr lang="ru-RU" sz="1600" b="1" i="1" dirty="0" smtClean="0">
                <a:latin typeface="Book Antiqua" pitchFamily="18" charset="0"/>
              </a:rPr>
              <a:t> на </a:t>
            </a:r>
            <a:r>
              <a:rPr lang="ru-RU" sz="1600" b="1" i="1" dirty="0" err="1" smtClean="0">
                <a:latin typeface="Book Antiqua" pitchFamily="18" charset="0"/>
              </a:rPr>
              <a:t>запропоновану</a:t>
            </a:r>
            <a:r>
              <a:rPr lang="ru-RU" sz="1600" b="1" i="1" dirty="0" smtClean="0">
                <a:latin typeface="Book Antiqua" pitchFamily="18" charset="0"/>
              </a:rPr>
              <a:t> тему (</a:t>
            </a:r>
            <a:r>
              <a:rPr lang="ru-RU" sz="1600" b="1" i="1" dirty="0" err="1" smtClean="0">
                <a:latin typeface="Book Antiqua" pitchFamily="18" charset="0"/>
              </a:rPr>
              <a:t>друга-четверта</a:t>
            </a:r>
            <a:r>
              <a:rPr lang="ru-RU" sz="1600" b="1" i="1" dirty="0" smtClean="0">
                <a:latin typeface="Book Antiqua" pitchFamily="18" charset="0"/>
              </a:rPr>
              <a:t>… </a:t>
            </a:r>
            <a:r>
              <a:rPr lang="ru-RU" sz="1600" b="1" i="1" dirty="0" err="1" smtClean="0">
                <a:latin typeface="Book Antiqua" pitchFamily="18" charset="0"/>
              </a:rPr>
              <a:t>репліки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діалогу</a:t>
            </a:r>
            <a:r>
              <a:rPr lang="ru-RU" sz="1600" b="1" i="1" dirty="0" smtClean="0">
                <a:latin typeface="Book Antiqua" pitchFamily="18" charset="0"/>
              </a:rPr>
              <a:t>). </a:t>
            </a:r>
            <a:endParaRPr lang="ru-RU" sz="16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Вміти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починати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розмову</a:t>
            </a:r>
            <a:r>
              <a:rPr lang="ru-RU" sz="1600" b="1" i="1" dirty="0" smtClean="0">
                <a:latin typeface="Book Antiqua" pitchFamily="18" charset="0"/>
              </a:rPr>
              <a:t> - </a:t>
            </a:r>
            <a:r>
              <a:rPr lang="ru-RU" sz="1600" b="1" i="1" dirty="0" err="1" smtClean="0">
                <a:latin typeface="Book Antiqua" pitchFamily="18" charset="0"/>
              </a:rPr>
              <a:t>знаходити</a:t>
            </a:r>
            <a:r>
              <a:rPr lang="ru-RU" sz="1600" b="1" i="1" dirty="0" smtClean="0">
                <a:latin typeface="Book Antiqua" pitchFamily="18" charset="0"/>
              </a:rPr>
              <a:t> першу </a:t>
            </a:r>
            <a:r>
              <a:rPr lang="ru-RU" sz="1600" b="1" i="1" dirty="0" err="1" smtClean="0">
                <a:latin typeface="Book Antiqua" pitchFamily="18" charset="0"/>
              </a:rPr>
              <a:t>репліку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діалогу</a:t>
            </a:r>
            <a:r>
              <a:rPr lang="ru-RU" sz="1600" b="1" i="1" dirty="0" smtClean="0">
                <a:latin typeface="Book Antiqua" pitchFamily="18" charset="0"/>
              </a:rPr>
              <a:t> (</a:t>
            </a:r>
            <a:r>
              <a:rPr lang="ru-RU" sz="1600" b="1" i="1" dirty="0" err="1" smtClean="0">
                <a:latin typeface="Book Antiqua" pitchFamily="18" charset="0"/>
              </a:rPr>
              <a:t>чуєте</a:t>
            </a:r>
            <a:r>
              <a:rPr lang="ru-RU" sz="1600" b="1" i="1" dirty="0" smtClean="0">
                <a:latin typeface="Book Antiqua" pitchFamily="18" charset="0"/>
              </a:rPr>
              <a:t>, дивись, </a:t>
            </a:r>
            <a:r>
              <a:rPr lang="ru-RU" sz="1600" b="1" i="1" dirty="0" err="1" smtClean="0">
                <a:latin typeface="Book Antiqua" pitchFamily="18" charset="0"/>
              </a:rPr>
              <a:t>бачите</a:t>
            </a:r>
            <a:r>
              <a:rPr lang="ru-RU" sz="1600" b="1" i="1" dirty="0" smtClean="0">
                <a:latin typeface="Book Antiqua" pitchFamily="18" charset="0"/>
              </a:rPr>
              <a:t>, я думаю, </a:t>
            </a:r>
            <a:r>
              <a:rPr lang="ru-RU" sz="1600" b="1" i="1" dirty="0" err="1" smtClean="0">
                <a:latin typeface="Book Antiqua" pitchFamily="18" charset="0"/>
              </a:rPr>
              <a:t>ви</a:t>
            </a:r>
            <a:r>
              <a:rPr lang="ru-RU" sz="1600" b="1" i="1" dirty="0" smtClean="0">
                <a:latin typeface="Book Antiqua" pitchFamily="18" charset="0"/>
              </a:rPr>
              <a:t> можете…); </a:t>
            </a:r>
            <a:r>
              <a:rPr lang="ru-RU" sz="1600" b="1" i="1" dirty="0" err="1" smtClean="0">
                <a:latin typeface="Book Antiqua" pitchFamily="18" charset="0"/>
              </a:rPr>
              <a:t>добирати</a:t>
            </a:r>
            <a:r>
              <a:rPr lang="ru-RU" sz="1600" b="1" i="1" dirty="0" smtClean="0">
                <a:latin typeface="Book Antiqua" pitchFamily="18" charset="0"/>
              </a:rPr>
              <a:t> першу </a:t>
            </a:r>
            <a:r>
              <a:rPr lang="ru-RU" sz="1600" b="1" i="1" dirty="0" err="1" smtClean="0">
                <a:latin typeface="Book Antiqua" pitchFamily="18" charset="0"/>
              </a:rPr>
              <a:t>репліку</a:t>
            </a:r>
            <a:r>
              <a:rPr lang="ru-RU" sz="1600" b="1" i="1" dirty="0" smtClean="0">
                <a:latin typeface="Book Antiqua" pitchFamily="18" charset="0"/>
              </a:rPr>
              <a:t> у </a:t>
            </a:r>
            <a:r>
              <a:rPr lang="ru-RU" sz="1600" b="1" i="1" dirty="0" err="1" smtClean="0">
                <a:latin typeface="Book Antiqua" pitchFamily="18" charset="0"/>
              </a:rPr>
              <a:t>ситуації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вітання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прощання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прохання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вибачення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подяки</a:t>
            </a:r>
            <a:r>
              <a:rPr lang="ru-RU" sz="1600" b="1" i="1" dirty="0" smtClean="0">
                <a:latin typeface="Book Antiqua" pitchFamily="18" charset="0"/>
              </a:rPr>
              <a:t>, наказу </a:t>
            </a:r>
            <a:r>
              <a:rPr lang="ru-RU" sz="1600" b="1" i="1" dirty="0" err="1" smtClean="0">
                <a:latin typeface="Book Antiqua" pitchFamily="18" charset="0"/>
              </a:rPr>
              <a:t>тощо</a:t>
            </a:r>
            <a:r>
              <a:rPr lang="ru-RU" sz="1600" b="1" i="1" dirty="0" smtClean="0"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Book Antiqua" pitchFamily="18" charset="0"/>
              </a:rPr>
              <a:t>Полілог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endParaRPr lang="ru-RU" sz="16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Формувати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вміння</a:t>
            </a:r>
            <a:r>
              <a:rPr lang="ru-RU" sz="1600" b="1" i="1" dirty="0" smtClean="0">
                <a:latin typeface="Book Antiqua" pitchFamily="18" charset="0"/>
              </a:rPr>
              <a:t> вести </a:t>
            </a:r>
            <a:r>
              <a:rPr lang="ru-RU" sz="1600" b="1" i="1" dirty="0" err="1" smtClean="0">
                <a:latin typeface="Book Antiqua" pitchFamily="18" charset="0"/>
              </a:rPr>
              <a:t>розпитування</a:t>
            </a:r>
            <a:r>
              <a:rPr lang="ru-RU" sz="1600" b="1" i="1" dirty="0" smtClean="0">
                <a:latin typeface="Book Antiqua" pitchFamily="18" charset="0"/>
              </a:rPr>
              <a:t>; </a:t>
            </a:r>
            <a:r>
              <a:rPr lang="ru-RU" sz="1600" b="1" i="1" dirty="0" err="1" smtClean="0">
                <a:latin typeface="Book Antiqua" pitchFamily="18" charset="0"/>
              </a:rPr>
              <a:t>будувати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різні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форми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діалогу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між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трьома</a:t>
            </a:r>
            <a:r>
              <a:rPr lang="ru-RU" sz="1600" b="1" i="1" dirty="0" smtClean="0">
                <a:latin typeface="Book Antiqua" pitchFamily="18" charset="0"/>
              </a:rPr>
              <a:t> – </a:t>
            </a:r>
            <a:r>
              <a:rPr lang="ru-RU" sz="1600" b="1" i="1" dirty="0" err="1" smtClean="0">
                <a:latin typeface="Book Antiqua" pitchFamily="18" charset="0"/>
              </a:rPr>
              <a:t>п'ятьма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дітьми</a:t>
            </a:r>
            <a:r>
              <a:rPr lang="ru-RU" sz="1600" b="1" i="1" dirty="0" smtClean="0">
                <a:latin typeface="Book Antiqua" pitchFamily="18" charset="0"/>
              </a:rPr>
              <a:t> на </a:t>
            </a:r>
            <a:r>
              <a:rPr lang="ru-RU" sz="1600" b="1" i="1" dirty="0" err="1" smtClean="0">
                <a:latin typeface="Book Antiqua" pitchFamily="18" charset="0"/>
              </a:rPr>
              <a:t>пропозицію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вихователя</a:t>
            </a:r>
            <a:r>
              <a:rPr lang="ru-RU" sz="1600" b="1" i="1" dirty="0" smtClean="0"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Знайомити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дітей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з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основними</a:t>
            </a:r>
            <a:r>
              <a:rPr lang="ru-RU" sz="1600" b="1" i="1" dirty="0" smtClean="0">
                <a:latin typeface="Book Antiqua" pitchFamily="18" charset="0"/>
              </a:rPr>
              <a:t> правилами </a:t>
            </a:r>
            <a:r>
              <a:rPr lang="ru-RU" sz="1600" b="1" i="1" dirty="0" err="1" smtClean="0">
                <a:latin typeface="Book Antiqua" pitchFamily="18" charset="0"/>
              </a:rPr>
              <a:t>мовленнєвого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етикету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виховувати</a:t>
            </a:r>
            <a:r>
              <a:rPr lang="ru-RU" sz="1600" b="1" i="1" dirty="0" smtClean="0">
                <a:latin typeface="Book Antiqua" pitchFamily="18" charset="0"/>
              </a:rPr>
              <a:t> культуру </a:t>
            </a:r>
            <a:r>
              <a:rPr lang="ru-RU" sz="1600" b="1" i="1" dirty="0" err="1" smtClean="0">
                <a:latin typeface="Book Antiqua" pitchFamily="18" charset="0"/>
              </a:rPr>
              <a:t>спілкування</a:t>
            </a:r>
            <a:r>
              <a:rPr lang="ru-RU" sz="1600" b="1" i="1" dirty="0" smtClean="0">
                <a:latin typeface="Book Antiqua" pitchFamily="18" charset="0"/>
              </a:rPr>
              <a:t>. </a:t>
            </a:r>
            <a:endParaRPr lang="ru-RU" sz="1600" b="1" i="1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1600" b="1" i="1" dirty="0" smtClean="0">
                <a:latin typeface="Book Antiqua" pitchFamily="18" charset="0"/>
              </a:rPr>
              <a:t>• </a:t>
            </a:r>
            <a:r>
              <a:rPr lang="ru-RU" sz="1600" b="1" i="1" dirty="0" err="1" smtClean="0">
                <a:latin typeface="Book Antiqua" pitchFamily="18" charset="0"/>
              </a:rPr>
              <a:t>Розвивати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вміння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творчо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використовувати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комунікативні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еталони</a:t>
            </a:r>
            <a:r>
              <a:rPr lang="ru-RU" sz="1600" b="1" i="1" dirty="0" smtClean="0">
                <a:latin typeface="Book Antiqua" pitchFamily="18" charset="0"/>
              </a:rPr>
              <a:t> (</a:t>
            </a:r>
            <a:r>
              <a:rPr lang="ru-RU" sz="1600" b="1" i="1" dirty="0" err="1" smtClean="0">
                <a:latin typeface="Book Antiqua" pitchFamily="18" charset="0"/>
              </a:rPr>
              <a:t>привітання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прощання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вибачення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прохання</a:t>
            </a:r>
            <a:r>
              <a:rPr lang="ru-RU" sz="1600" b="1" i="1" dirty="0" smtClean="0">
                <a:latin typeface="Book Antiqua" pitchFamily="18" charset="0"/>
              </a:rPr>
              <a:t>, </a:t>
            </a:r>
            <a:r>
              <a:rPr lang="ru-RU" sz="1600" b="1" i="1" dirty="0" err="1" smtClean="0">
                <a:latin typeface="Book Antiqua" pitchFamily="18" charset="0"/>
              </a:rPr>
              <a:t>відмови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тощо</a:t>
            </a:r>
            <a:r>
              <a:rPr lang="ru-RU" sz="1600" b="1" i="1" dirty="0" smtClean="0">
                <a:latin typeface="Book Antiqua" pitchFamily="18" charset="0"/>
              </a:rPr>
              <a:t>) </a:t>
            </a:r>
            <a:r>
              <a:rPr lang="ru-RU" sz="1600" b="1" i="1" dirty="0" err="1" smtClean="0">
                <a:latin typeface="Book Antiqua" pitchFamily="18" charset="0"/>
              </a:rPr>
              <a:t>відповідно</a:t>
            </a:r>
            <a:r>
              <a:rPr lang="ru-RU" sz="1600" b="1" i="1" dirty="0" smtClean="0">
                <a:latin typeface="Book Antiqua" pitchFamily="18" charset="0"/>
              </a:rPr>
              <a:t> до </a:t>
            </a:r>
            <a:r>
              <a:rPr lang="ru-RU" sz="1600" b="1" i="1" dirty="0" err="1" smtClean="0">
                <a:latin typeface="Book Antiqua" pitchFamily="18" charset="0"/>
              </a:rPr>
              <a:t>конкретної</a:t>
            </a:r>
            <a:r>
              <a:rPr lang="ru-RU" sz="1600" b="1" i="1" dirty="0" smtClean="0">
                <a:latin typeface="Book Antiqua" pitchFamily="18" charset="0"/>
              </a:rPr>
              <a:t> </a:t>
            </a:r>
            <a:r>
              <a:rPr lang="ru-RU" sz="1600" b="1" i="1" dirty="0" err="1" smtClean="0">
                <a:latin typeface="Book Antiqua" pitchFamily="18" charset="0"/>
              </a:rPr>
              <a:t>ситуації</a:t>
            </a:r>
            <a:r>
              <a:rPr lang="ru-RU" sz="1600" b="1" i="1" dirty="0" smtClean="0">
                <a:latin typeface="Book Antiqua" pitchFamily="18" charset="0"/>
              </a:rPr>
              <a:t>. </a:t>
            </a:r>
            <a:endParaRPr lang="ru-RU" sz="1600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14282"/>
            <a:ext cx="5643602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Book Antiqua" pitchFamily="18" charset="0"/>
              </a:rPr>
              <a:t>Розвиток монологічного мовлення</a:t>
            </a:r>
          </a:p>
          <a:p>
            <a:pPr algn="ctr"/>
            <a:r>
              <a:rPr lang="uk-UA" sz="2800" b="1" i="1" dirty="0" smtClean="0">
                <a:latin typeface="Book Antiqua" pitchFamily="18" charset="0"/>
              </a:rPr>
              <a:t> </a:t>
            </a:r>
            <a:r>
              <a:rPr lang="uk-UA" sz="2800" b="1" i="1" dirty="0" smtClean="0">
                <a:latin typeface="Book Antiqua" pitchFamily="18" charset="0"/>
              </a:rPr>
              <a:t>Завдання</a:t>
            </a:r>
          </a:p>
          <a:p>
            <a:r>
              <a:rPr lang="uk-UA" b="1" i="1" dirty="0" smtClean="0">
                <a:latin typeface="Book Antiqua" pitchFamily="18" charset="0"/>
              </a:rPr>
              <a:t>Вчити переказувати</a:t>
            </a:r>
          </a:p>
          <a:p>
            <a:r>
              <a:rPr lang="uk-UA" b="1" i="1" dirty="0" smtClean="0">
                <a:latin typeface="Book Antiqua" pitchFamily="18" charset="0"/>
              </a:rPr>
              <a:t> знайомі художні тексти</a:t>
            </a:r>
          </a:p>
          <a:p>
            <a:endParaRPr lang="uk-UA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Зі зміною особи розповідача;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Детальний переказ;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Переказ-інсценізація;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За аналогією;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Переказ фрагментів тощо.</a:t>
            </a:r>
          </a:p>
          <a:p>
            <a:pPr>
              <a:buFontTx/>
              <a:buChar char="-"/>
            </a:pPr>
            <a:endParaRPr lang="uk-UA" b="1" i="1" dirty="0" smtClean="0">
              <a:latin typeface="Book Antiqua" pitchFamily="18" charset="0"/>
            </a:endParaRPr>
          </a:p>
          <a:p>
            <a:r>
              <a:rPr lang="uk-UA" b="1" i="1" dirty="0" smtClean="0">
                <a:latin typeface="Book Antiqua" pitchFamily="18" charset="0"/>
              </a:rPr>
              <a:t>Вчити </a:t>
            </a:r>
            <a:r>
              <a:rPr lang="uk-UA" b="1" i="1" dirty="0" err="1" smtClean="0">
                <a:latin typeface="Book Antiqua" pitchFamily="18" charset="0"/>
              </a:rPr>
              <a:t>зв’язно</a:t>
            </a:r>
            <a:r>
              <a:rPr lang="uk-UA" b="1" i="1" dirty="0" smtClean="0">
                <a:latin typeface="Book Antiqua" pitchFamily="18" charset="0"/>
              </a:rPr>
              <a:t> відповідати на запитання, звертатися із запитаннями, складати розповіді різних видів</a:t>
            </a:r>
          </a:p>
          <a:p>
            <a:r>
              <a:rPr lang="uk-UA" b="1" i="1" dirty="0" smtClean="0">
                <a:latin typeface="Book Antiqua" pitchFamily="18" charset="0"/>
              </a:rPr>
              <a:t> </a:t>
            </a:r>
            <a:endParaRPr lang="uk-UA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розповідь-опис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(</a:t>
            </a:r>
            <a:r>
              <a:rPr lang="ru-RU" b="1" i="1" dirty="0" err="1" smtClean="0">
                <a:latin typeface="Book Antiqua" pitchFamily="18" charset="0"/>
              </a:rPr>
              <a:t>порівняльна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пояснювальна</a:t>
            </a:r>
            <a:r>
              <a:rPr lang="ru-RU" b="1" i="1" dirty="0" smtClean="0">
                <a:latin typeface="Book Antiqua" pitchFamily="18" charset="0"/>
              </a:rPr>
              <a:t>);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описові</a:t>
            </a:r>
            <a:r>
              <a:rPr lang="ru-RU" b="1" i="1" dirty="0" smtClean="0">
                <a:latin typeface="Book Antiqua" pitchFamily="18" charset="0"/>
              </a:rPr>
              <a:t> загадки</a:t>
            </a: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розповідь-повідомлення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-</a:t>
            </a:r>
            <a:r>
              <a:rPr lang="ru-RU" b="1" i="1" dirty="0" err="1" smtClean="0">
                <a:latin typeface="Book Antiqua" pitchFamily="18" charset="0"/>
              </a:rPr>
              <a:t>розповідь-міркування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з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власного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досвіду</a:t>
            </a:r>
            <a:r>
              <a:rPr lang="ru-RU" b="1" i="1" dirty="0" smtClean="0">
                <a:latin typeface="Book Antiqua" pitchFamily="18" charset="0"/>
              </a:rPr>
              <a:t>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-</a:t>
            </a:r>
            <a:r>
              <a:rPr lang="ru-RU" b="1" i="1" dirty="0" err="1" smtClean="0">
                <a:latin typeface="Book Antiqua" pitchFamily="18" charset="0"/>
              </a:rPr>
              <a:t>сюжетні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(за </a:t>
            </a:r>
            <a:r>
              <a:rPr lang="ru-RU" b="1" i="1" dirty="0" err="1" smtClean="0">
                <a:latin typeface="Book Antiqua" pitchFamily="18" charset="0"/>
              </a:rPr>
              <a:t>змістом</a:t>
            </a:r>
            <a:r>
              <a:rPr lang="ru-RU" b="1" i="1" dirty="0" smtClean="0">
                <a:latin typeface="Book Antiqua" pitchFamily="18" charset="0"/>
              </a:rPr>
              <a:t> картин та на </a:t>
            </a:r>
            <a:r>
              <a:rPr lang="ru-RU" b="1" i="1" dirty="0" err="1" smtClean="0">
                <a:latin typeface="Book Antiqua" pitchFamily="18" charset="0"/>
              </a:rPr>
              <a:t>задану</a:t>
            </a:r>
            <a:r>
              <a:rPr lang="ru-RU" b="1" i="1" dirty="0" smtClean="0">
                <a:latin typeface="Book Antiqua" pitchFamily="18" charset="0"/>
              </a:rPr>
              <a:t> тему)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колективна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розповідь</a:t>
            </a:r>
            <a:r>
              <a:rPr lang="ru-RU" b="1" i="1" dirty="0" smtClean="0">
                <a:latin typeface="Book Antiqua" pitchFamily="18" charset="0"/>
              </a:rPr>
              <a:t> (</a:t>
            </a:r>
            <a:r>
              <a:rPr lang="ru-RU" b="1" i="1" dirty="0" err="1" smtClean="0">
                <a:latin typeface="Book Antiqua" pitchFamily="18" charset="0"/>
              </a:rPr>
              <a:t>складання</a:t>
            </a:r>
            <a:r>
              <a:rPr lang="ru-RU" b="1" i="1" dirty="0" smtClean="0">
                <a:latin typeface="Book Antiqua" pitchFamily="18" charset="0"/>
              </a:rPr>
              <a:t> листа</a:t>
            </a:r>
            <a:r>
              <a:rPr lang="ru-RU" b="1" i="1" dirty="0" smtClean="0">
                <a:latin typeface="Book Antiqua" pitchFamily="18" charset="0"/>
              </a:rPr>
              <a:t>)</a:t>
            </a:r>
          </a:p>
          <a:p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творчі</a:t>
            </a:r>
            <a:r>
              <a:rPr lang="ru-RU" b="1" i="1" dirty="0" smtClean="0">
                <a:latin typeface="Book Antiqua" pitchFamily="18" charset="0"/>
              </a:rPr>
              <a:t> (за початком </a:t>
            </a:r>
            <a:r>
              <a:rPr lang="ru-RU" b="1" i="1" dirty="0" err="1" smtClean="0">
                <a:latin typeface="Book Antiqua" pitchFamily="18" charset="0"/>
              </a:rPr>
              <a:t>чи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закінченням</a:t>
            </a:r>
            <a:r>
              <a:rPr lang="ru-RU" b="1" i="1" dirty="0" smtClean="0">
                <a:latin typeface="Book Antiqua" pitchFamily="18" charset="0"/>
              </a:rPr>
              <a:t>;</a:t>
            </a:r>
          </a:p>
          <a:p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за </a:t>
            </a:r>
            <a:r>
              <a:rPr lang="ru-RU" b="1" i="1" dirty="0" err="1" smtClean="0">
                <a:latin typeface="Book Antiqua" pitchFamily="18" charset="0"/>
              </a:rPr>
              <a:t>опорними</a:t>
            </a:r>
            <a:r>
              <a:rPr lang="ru-RU" b="1" i="1" dirty="0" smtClean="0">
                <a:latin typeface="Book Antiqua" pitchFamily="18" charset="0"/>
              </a:rPr>
              <a:t> словами; на </a:t>
            </a:r>
            <a:r>
              <a:rPr lang="ru-RU" b="1" i="1" dirty="0" err="1" smtClean="0">
                <a:latin typeface="Book Antiqua" pitchFamily="18" charset="0"/>
              </a:rPr>
              <a:t>запропоновану</a:t>
            </a:r>
            <a:r>
              <a:rPr lang="ru-RU" b="1" i="1" dirty="0" smtClean="0">
                <a:latin typeface="Book Antiqua" pitchFamily="18" charset="0"/>
              </a:rPr>
              <a:t> тему; за </a:t>
            </a:r>
            <a:r>
              <a:rPr lang="ru-RU" b="1" i="1" dirty="0" err="1" smtClean="0">
                <a:latin typeface="Book Antiqua" pitchFamily="18" charset="0"/>
              </a:rPr>
              <a:t>поданим</a:t>
            </a:r>
            <a:r>
              <a:rPr lang="ru-RU" b="1" i="1" dirty="0" smtClean="0">
                <a:latin typeface="Book Antiqua" pitchFamily="18" charset="0"/>
              </a:rPr>
              <a:t> планом; за сюжетною </a:t>
            </a:r>
            <a:r>
              <a:rPr lang="ru-RU" b="1" i="1" dirty="0" err="1" smtClean="0">
                <a:latin typeface="Book Antiqua" pitchFamily="18" charset="0"/>
              </a:rPr>
              <a:t>ігровою</a:t>
            </a:r>
            <a:r>
              <a:rPr lang="ru-RU" b="1" i="1" dirty="0" smtClean="0">
                <a:latin typeface="Book Antiqua" pitchFamily="18" charset="0"/>
              </a:rPr>
              <a:t> обстановкою); </a:t>
            </a:r>
            <a:r>
              <a:rPr lang="ru-RU" b="1" i="1" dirty="0" err="1" smtClean="0">
                <a:latin typeface="Book Antiqua" pitchFamily="18" charset="0"/>
              </a:rPr>
              <a:t>складання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казки</a:t>
            </a:r>
            <a:endParaRPr lang="uk-UA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404" y="395536"/>
            <a:ext cx="612068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є </a:t>
            </a:r>
            <a:r>
              <a:rPr lang="ru-RU" sz="1600" b="1" i="1" dirty="0" err="1">
                <a:latin typeface="Book Antiqua" pitchFamily="18" charset="0"/>
              </a:rPr>
              <a:t>свідченням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мовної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культури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людини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її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розумового</a:t>
            </a:r>
            <a:r>
              <a:rPr lang="ru-RU" sz="1600" b="1" i="1" dirty="0">
                <a:latin typeface="Book Antiqua" pitchFamily="18" charset="0"/>
              </a:rPr>
              <a:t> й </a:t>
            </a:r>
            <a:r>
              <a:rPr lang="ru-RU" sz="1600" b="1" i="1" dirty="0" err="1">
                <a:latin typeface="Book Antiqua" pitchFamily="18" charset="0"/>
              </a:rPr>
              <a:t>особистісного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розвитку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Воно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займає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важливе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місце</a:t>
            </a:r>
            <a:r>
              <a:rPr lang="ru-RU" sz="1600" b="1" i="1" dirty="0">
                <a:latin typeface="Book Antiqua" pitchFamily="18" charset="0"/>
              </a:rPr>
              <a:t> в </a:t>
            </a:r>
            <a:r>
              <a:rPr lang="ru-RU" sz="1600" b="1" i="1" dirty="0" err="1">
                <a:latin typeface="Book Antiqua" pitchFamily="18" charset="0"/>
              </a:rPr>
              <a:t>ряді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психологічних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механізмів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різних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видів</a:t>
            </a:r>
            <a:r>
              <a:rPr lang="ru-RU" sz="1600" b="1" i="1" dirty="0">
                <a:latin typeface="Book Antiqua" pitchFamily="18" charset="0"/>
              </a:rPr>
              <a:t> і форм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процесу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становлення</a:t>
            </a:r>
            <a:r>
              <a:rPr lang="ru-RU" sz="1600" b="1" i="1" dirty="0">
                <a:latin typeface="Book Antiqua" pitchFamily="18" charset="0"/>
              </a:rPr>
              <a:t> і </a:t>
            </a:r>
            <a:r>
              <a:rPr lang="ru-RU" sz="1600" b="1" i="1" dirty="0" err="1">
                <a:latin typeface="Book Antiqua" pitchFamily="18" charset="0"/>
              </a:rPr>
              <a:t>розвитку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у </a:t>
            </a:r>
            <a:r>
              <a:rPr lang="ru-RU" sz="1600" b="1" i="1" dirty="0" err="1">
                <a:latin typeface="Book Antiqua" pitchFamily="18" charset="0"/>
              </a:rPr>
              <a:t>дітей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психологічних</a:t>
            </a:r>
            <a:r>
              <a:rPr lang="ru-RU" sz="1600" b="1" i="1" dirty="0">
                <a:latin typeface="Book Antiqua" pitchFamily="18" charset="0"/>
              </a:rPr>
              <a:t> основ </a:t>
            </a:r>
            <a:r>
              <a:rPr lang="ru-RU" sz="1600" b="1" i="1" dirty="0" err="1">
                <a:latin typeface="Book Antiqua" pitchFamily="18" charset="0"/>
              </a:rPr>
              <a:t>педагогічного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керівництва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цим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процесом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привертає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увагу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багатьох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психологів</a:t>
            </a:r>
            <a:r>
              <a:rPr lang="ru-RU" sz="1600" b="1" i="1" dirty="0">
                <a:latin typeface="Book Antiqua" pitchFamily="18" charset="0"/>
              </a:rPr>
              <a:t> і повинно </a:t>
            </a:r>
            <a:r>
              <a:rPr lang="ru-RU" sz="1600" b="1" i="1" dirty="0" err="1">
                <a:latin typeface="Book Antiqua" pitchFamily="18" charset="0"/>
              </a:rPr>
              <a:t>враховуватись</a:t>
            </a:r>
            <a:r>
              <a:rPr lang="ru-RU" sz="1600" b="1" i="1" dirty="0">
                <a:latin typeface="Book Antiqua" pitchFamily="18" charset="0"/>
              </a:rPr>
              <a:t> у </a:t>
            </a:r>
            <a:r>
              <a:rPr lang="ru-RU" sz="1600" b="1" i="1" dirty="0" err="1">
                <a:latin typeface="Book Antiqua" pitchFamily="18" charset="0"/>
              </a:rPr>
              <a:t>роботі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вихователя</a:t>
            </a:r>
            <a:r>
              <a:rPr lang="ru-RU" sz="1600" b="1" i="1" dirty="0">
                <a:latin typeface="Book Antiqua" pitchFamily="18" charset="0"/>
              </a:rPr>
              <a:t>.</a:t>
            </a:r>
          </a:p>
          <a:p>
            <a:r>
              <a:rPr lang="ru-RU" sz="1600" b="1" i="1" dirty="0">
                <a:latin typeface="Book Antiqua" pitchFamily="18" charset="0"/>
              </a:rPr>
              <a:t>З </a:t>
            </a:r>
            <a:r>
              <a:rPr lang="ru-RU" sz="1600" b="1" i="1" dirty="0" err="1">
                <a:latin typeface="Book Antiqua" pitchFamily="18" charset="0"/>
              </a:rPr>
              <a:t>кожним</a:t>
            </a:r>
            <a:r>
              <a:rPr lang="ru-RU" sz="1600" b="1" i="1" dirty="0">
                <a:latin typeface="Book Antiqua" pitchFamily="18" charset="0"/>
              </a:rPr>
              <a:t> роком </a:t>
            </a:r>
            <a:r>
              <a:rPr lang="ru-RU" sz="1600" b="1" i="1" dirty="0" err="1">
                <a:latin typeface="Book Antiqua" pitchFamily="18" charset="0"/>
              </a:rPr>
              <a:t>життя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встановлює</a:t>
            </a:r>
            <a:r>
              <a:rPr lang="ru-RU" sz="1600" b="1" i="1" dirty="0">
                <a:latin typeface="Book Antiqua" pitchFamily="18" charset="0"/>
              </a:rPr>
              <a:t> все </a:t>
            </a:r>
            <a:r>
              <a:rPr lang="ru-RU" sz="1600" b="1" i="1" dirty="0" err="1">
                <a:latin typeface="Book Antiqua" pitchFamily="18" charset="0"/>
              </a:rPr>
              <a:t>більш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високі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вимоги</a:t>
            </a:r>
            <a:r>
              <a:rPr lang="ru-RU" sz="1600" b="1" i="1" dirty="0">
                <a:latin typeface="Book Antiqua" pitchFamily="18" charset="0"/>
              </a:rPr>
              <a:t> не </a:t>
            </a:r>
            <a:r>
              <a:rPr lang="ru-RU" sz="1600" b="1" i="1" dirty="0" err="1">
                <a:latin typeface="Book Antiqua" pitchFamily="18" charset="0"/>
              </a:rPr>
              <a:t>тільки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дорослим</a:t>
            </a:r>
            <a:r>
              <a:rPr lang="ru-RU" sz="1600" b="1" i="1" dirty="0">
                <a:latin typeface="Book Antiqua" pitchFamily="18" charset="0"/>
              </a:rPr>
              <a:t>, але й </a:t>
            </a:r>
            <a:r>
              <a:rPr lang="ru-RU" sz="1600" b="1" i="1" dirty="0" err="1">
                <a:latin typeface="Book Antiqua" pitchFamily="18" charset="0"/>
              </a:rPr>
              <a:t>дітям</a:t>
            </a:r>
            <a:r>
              <a:rPr lang="ru-RU" sz="1600" b="1" i="1" dirty="0">
                <a:latin typeface="Book Antiqua" pitchFamily="18" charset="0"/>
              </a:rPr>
              <a:t>: </a:t>
            </a:r>
            <a:r>
              <a:rPr lang="ru-RU" sz="1600" b="1" i="1" dirty="0" err="1">
                <a:latin typeface="Book Antiqua" pitchFamily="18" charset="0"/>
              </a:rPr>
              <a:t>невпинно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зростає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об’єм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знань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які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потрібно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їм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засвоїти</a:t>
            </a:r>
            <a:r>
              <a:rPr lang="ru-RU" sz="1600" b="1" i="1" dirty="0">
                <a:latin typeface="Book Antiqua" pitchFamily="18" charset="0"/>
              </a:rPr>
              <a:t>. Для того, </a:t>
            </a:r>
            <a:r>
              <a:rPr lang="ru-RU" sz="1600" b="1" i="1" dirty="0" err="1">
                <a:latin typeface="Book Antiqua" pitchFamily="18" charset="0"/>
              </a:rPr>
              <a:t>щоб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допомогти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дітям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впоратися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складними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завданнями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що</a:t>
            </a:r>
            <a:r>
              <a:rPr lang="ru-RU" sz="1600" b="1" i="1" dirty="0">
                <a:latin typeface="Book Antiqua" pitchFamily="18" charset="0"/>
              </a:rPr>
              <a:t> на них </a:t>
            </a:r>
            <a:r>
              <a:rPr lang="ru-RU" sz="1600" b="1" i="1" dirty="0" err="1">
                <a:latin typeface="Book Antiqua" pitchFamily="18" charset="0"/>
              </a:rPr>
              <a:t>очікують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потрібно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піклуватися</a:t>
            </a:r>
            <a:r>
              <a:rPr lang="ru-RU" sz="1600" b="1" i="1" dirty="0">
                <a:latin typeface="Book Antiqua" pitchFamily="18" charset="0"/>
              </a:rPr>
              <a:t> про </a:t>
            </a:r>
            <a:r>
              <a:rPr lang="ru-RU" sz="1600" b="1" i="1" dirty="0" err="1">
                <a:latin typeface="Book Antiqua" pitchFamily="18" charset="0"/>
              </a:rPr>
              <a:t>своєчасне</a:t>
            </a:r>
            <a:r>
              <a:rPr lang="ru-RU" sz="1600" b="1" i="1" dirty="0">
                <a:latin typeface="Book Antiqua" pitchFamily="18" charset="0"/>
              </a:rPr>
              <a:t> і </a:t>
            </a:r>
            <a:r>
              <a:rPr lang="ru-RU" sz="1600" b="1" i="1" dirty="0" err="1">
                <a:latin typeface="Book Antiqua" pitchFamily="18" charset="0"/>
              </a:rPr>
              <a:t>повноцінне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формування</a:t>
            </a:r>
            <a:r>
              <a:rPr lang="ru-RU" sz="1600" b="1" i="1" dirty="0">
                <a:latin typeface="Book Antiqua" pitchFamily="18" charset="0"/>
              </a:rPr>
              <a:t> у них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Це</a:t>
            </a:r>
            <a:r>
              <a:rPr lang="ru-RU" sz="1600" b="1" i="1" dirty="0">
                <a:latin typeface="Book Antiqua" pitchFamily="18" charset="0"/>
              </a:rPr>
              <a:t> – </a:t>
            </a:r>
            <a:r>
              <a:rPr lang="ru-RU" sz="1600" b="1" i="1" dirty="0" err="1">
                <a:latin typeface="Book Antiqua" pitchFamily="18" charset="0"/>
              </a:rPr>
              <a:t>основна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умова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успішного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виховання</a:t>
            </a:r>
            <a:r>
              <a:rPr lang="ru-RU" sz="1600" b="1" i="1" dirty="0">
                <a:latin typeface="Book Antiqua" pitchFamily="18" charset="0"/>
              </a:rPr>
              <a:t> та </a:t>
            </a:r>
            <a:r>
              <a:rPr lang="ru-RU" sz="1600" b="1" i="1" dirty="0" err="1">
                <a:latin typeface="Book Antiqua" pitchFamily="18" charset="0"/>
              </a:rPr>
              <a:t>навчання</a:t>
            </a:r>
            <a:r>
              <a:rPr lang="ru-RU" sz="1600" b="1" i="1" dirty="0">
                <a:latin typeface="Book Antiqua" pitchFamily="18" charset="0"/>
              </a:rPr>
              <a:t>.</a:t>
            </a:r>
          </a:p>
          <a:p>
            <a:r>
              <a:rPr lang="ru-RU" sz="1600" b="1" i="1" dirty="0">
                <a:latin typeface="Book Antiqua" pitchFamily="18" charset="0"/>
              </a:rPr>
              <a:t>У </a:t>
            </a:r>
            <a:r>
              <a:rPr lang="ru-RU" sz="1600" b="1" i="1" dirty="0" err="1">
                <a:latin typeface="Book Antiqua" pitchFamily="18" charset="0"/>
              </a:rPr>
              <a:t>дітей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дошкільного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віку</a:t>
            </a:r>
            <a:r>
              <a:rPr lang="ru-RU" sz="1600" b="1" i="1" dirty="0">
                <a:latin typeface="Book Antiqua" pitchFamily="18" charset="0"/>
              </a:rPr>
              <a:t>, в </a:t>
            </a:r>
            <a:r>
              <a:rPr lang="ru-RU" sz="1600" b="1" i="1" dirty="0" err="1">
                <a:latin typeface="Book Antiqua" pitchFamily="18" charset="0"/>
              </a:rPr>
              <a:t>порівнянні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дітьми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раннього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віку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розширюється</a:t>
            </a:r>
            <a:r>
              <a:rPr lang="ru-RU" sz="1600" b="1" i="1" dirty="0">
                <a:latin typeface="Book Antiqua" pitchFamily="18" charset="0"/>
              </a:rPr>
              <a:t> коло </a:t>
            </a:r>
            <a:r>
              <a:rPr lang="ru-RU" sz="1600" b="1" i="1" dirty="0" err="1">
                <a:latin typeface="Book Antiqua" pitchFamily="18" charset="0"/>
              </a:rPr>
              <a:t>спілкування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що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вимагає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від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повноцінного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оволодіння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засобами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спілкування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Провідна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діяльність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дитини</a:t>
            </a:r>
            <a:r>
              <a:rPr lang="ru-RU" sz="1600" b="1" i="1" dirty="0">
                <a:latin typeface="Book Antiqua" pitchFamily="18" charset="0"/>
              </a:rPr>
              <a:t>, яка </a:t>
            </a:r>
            <a:r>
              <a:rPr lang="ru-RU" sz="1600" b="1" i="1" dirty="0" err="1">
                <a:latin typeface="Book Antiqua" pitchFamily="18" charset="0"/>
              </a:rPr>
              <a:t>постійно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ускладнюється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висуває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високі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вимоги</a:t>
            </a:r>
            <a:r>
              <a:rPr lang="ru-RU" sz="1600" b="1" i="1" dirty="0">
                <a:latin typeface="Book Antiqua" pitchFamily="18" charset="0"/>
              </a:rPr>
              <a:t> до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Стають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змістовними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діалоги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які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включають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вказівки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оцінки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узгодження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ігрових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дій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Дитина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вчиться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ставити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запитання</a:t>
            </a:r>
            <a:r>
              <a:rPr lang="ru-RU" sz="1600" b="1" i="1" dirty="0">
                <a:latin typeface="Book Antiqua" pitchFamily="18" charset="0"/>
              </a:rPr>
              <a:t> на </a:t>
            </a:r>
            <a:r>
              <a:rPr lang="ru-RU" sz="1600" b="1" i="1" dirty="0" err="1">
                <a:latin typeface="Book Antiqua" pitchFamily="18" charset="0"/>
              </a:rPr>
              <a:t>абстрактні</a:t>
            </a:r>
            <a:r>
              <a:rPr lang="ru-RU" sz="1600" b="1" i="1" dirty="0">
                <a:latin typeface="Book Antiqua" pitchFamily="18" charset="0"/>
              </a:rPr>
              <a:t> теми. </a:t>
            </a:r>
            <a:r>
              <a:rPr lang="ru-RU" sz="1600" b="1" i="1" dirty="0" err="1">
                <a:latin typeface="Book Antiqua" pitchFamily="18" charset="0"/>
              </a:rPr>
              <a:t>Значно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збільшується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словниковий</a:t>
            </a:r>
            <a:r>
              <a:rPr lang="ru-RU" sz="1600" b="1" i="1" dirty="0">
                <a:latin typeface="Book Antiqua" pitchFamily="18" charset="0"/>
              </a:rPr>
              <a:t> запас, </a:t>
            </a:r>
            <a:r>
              <a:rPr lang="ru-RU" sz="1600" b="1" i="1" dirty="0" err="1">
                <a:latin typeface="Book Antiqua" pitchFamily="18" charset="0"/>
              </a:rPr>
              <a:t>засвоюються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правильні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граматичні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конструкції</a:t>
            </a:r>
            <a:r>
              <a:rPr lang="ru-RU" sz="1600" b="1" i="1" dirty="0">
                <a:latin typeface="Book Antiqua" pitchFamily="18" charset="0"/>
              </a:rPr>
              <a:t>. У </a:t>
            </a:r>
            <a:r>
              <a:rPr lang="ru-RU" sz="1600" b="1" i="1" dirty="0" err="1">
                <a:latin typeface="Book Antiqua" pitchFamily="18" charset="0"/>
              </a:rPr>
              <a:t>рольовій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грі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з’являються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нові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форми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: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пов’язане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інструктажем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учасників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гри</a:t>
            </a:r>
            <a:r>
              <a:rPr lang="ru-RU" sz="1600" b="1" i="1" dirty="0">
                <a:latin typeface="Book Antiqua" pitchFamily="18" charset="0"/>
              </a:rPr>
              <a:t>, і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, яке </a:t>
            </a:r>
            <a:r>
              <a:rPr lang="ru-RU" sz="1600" b="1" i="1" dirty="0" err="1">
                <a:latin typeface="Book Antiqua" pitchFamily="18" charset="0"/>
              </a:rPr>
              <a:t>повідомляє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дорослому</a:t>
            </a:r>
            <a:r>
              <a:rPr lang="ru-RU" sz="1600" b="1" i="1" dirty="0">
                <a:latin typeface="Book Antiqua" pitchFamily="18" charset="0"/>
              </a:rPr>
              <a:t> про </a:t>
            </a:r>
            <a:r>
              <a:rPr lang="ru-RU" sz="1600" b="1" i="1" dirty="0" err="1">
                <a:latin typeface="Book Antiqua" pitchFamily="18" charset="0"/>
              </a:rPr>
              <a:t>враження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отримані</a:t>
            </a:r>
            <a:r>
              <a:rPr lang="ru-RU" sz="1600" b="1" i="1" dirty="0">
                <a:latin typeface="Book Antiqua" pitchFamily="18" charset="0"/>
              </a:rPr>
              <a:t> поза контактом з ним. </a:t>
            </a:r>
            <a:r>
              <a:rPr lang="ru-RU" sz="1600" b="1" i="1" dirty="0" err="1">
                <a:latin typeface="Book Antiqua" pitchFamily="18" charset="0"/>
              </a:rPr>
              <a:t>Нові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форми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викликають</a:t>
            </a:r>
            <a:r>
              <a:rPr lang="ru-RU" sz="1600" b="1" i="1" dirty="0">
                <a:latin typeface="Book Antiqua" pitchFamily="18" charset="0"/>
              </a:rPr>
              <a:t> до </a:t>
            </a:r>
            <a:r>
              <a:rPr lang="ru-RU" sz="1600" b="1" i="1" dirty="0" err="1">
                <a:latin typeface="Book Antiqua" pitchFamily="18" charset="0"/>
              </a:rPr>
              <a:t>життя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монологічне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контекстне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тобто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зв’язне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висловлювання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поєднане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однією</a:t>
            </a:r>
            <a:r>
              <a:rPr lang="ru-RU" sz="1600" b="1" i="1" dirty="0">
                <a:latin typeface="Book Antiqua" pitchFamily="18" charset="0"/>
              </a:rPr>
              <a:t> складною </a:t>
            </a:r>
            <a:r>
              <a:rPr lang="ru-RU" sz="1600" b="1" i="1" dirty="0" err="1">
                <a:latin typeface="Book Antiqua" pitchFamily="18" charset="0"/>
              </a:rPr>
              <a:t>думкою</a:t>
            </a:r>
            <a:r>
              <a:rPr lang="ru-RU" sz="1600" b="1" i="1" dirty="0">
                <a:latin typeface="Book Antiqua" pitchFamily="18" charset="0"/>
              </a:rPr>
              <a:t> й </a:t>
            </a:r>
            <a:r>
              <a:rPr lang="ru-RU" sz="1600" b="1" i="1" dirty="0" err="1">
                <a:latin typeface="Book Antiqua" pitchFamily="18" charset="0"/>
              </a:rPr>
              <a:t>побудоване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урахуванням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цієї</a:t>
            </a:r>
            <a:r>
              <a:rPr lang="ru-RU" sz="1600" b="1" i="1" dirty="0">
                <a:latin typeface="Book Antiqua" pitchFamily="18" charset="0"/>
              </a:rPr>
              <a:t> думки.</a:t>
            </a:r>
          </a:p>
        </p:txBody>
      </p:sp>
    </p:spTree>
    <p:extLst>
      <p:ext uri="{BB962C8B-B14F-4D97-AF65-F5344CB8AC3E}">
        <p14:creationId xmlns="" xmlns:p14="http://schemas.microsoft.com/office/powerpoint/2010/main" val="184262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662" y="395536"/>
            <a:ext cx="6288682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Book Antiqua" pitchFamily="18" charset="0"/>
              </a:rPr>
              <a:t>В </a:t>
            </a:r>
            <a:r>
              <a:rPr lang="ru-RU" sz="1600" b="1" i="1" dirty="0" err="1">
                <a:latin typeface="Book Antiqua" pitchFamily="18" charset="0"/>
              </a:rPr>
              <a:t>розвитку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спостерігаються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певні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закономірності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які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виявляються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насамперед</a:t>
            </a:r>
            <a:r>
              <a:rPr lang="ru-RU" sz="1600" b="1" i="1" dirty="0">
                <a:latin typeface="Book Antiqua" pitchFamily="18" charset="0"/>
              </a:rPr>
              <a:t> у </a:t>
            </a:r>
            <a:r>
              <a:rPr lang="ru-RU" sz="1600" b="1" i="1" dirty="0" err="1">
                <a:latin typeface="Book Antiqua" pitchFamily="18" charset="0"/>
              </a:rPr>
              <a:t>поступовості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процесу</a:t>
            </a:r>
            <a:r>
              <a:rPr lang="ru-RU" sz="1600" b="1" i="1" dirty="0">
                <a:latin typeface="Book Antiqua" pitchFamily="18" charset="0"/>
              </a:rPr>
              <a:t>. </a:t>
            </a:r>
            <a:r>
              <a:rPr lang="ru-RU" sz="1600" b="1" i="1" dirty="0" err="1">
                <a:latin typeface="Book Antiqua" pitchFamily="18" charset="0"/>
              </a:rPr>
              <a:t>Умовно</a:t>
            </a:r>
            <a:r>
              <a:rPr lang="ru-RU" sz="1600" b="1" i="1" dirty="0">
                <a:latin typeface="Book Antiqua" pitchFamily="18" charset="0"/>
              </a:rPr>
              <a:t> в </a:t>
            </a:r>
            <a:r>
              <a:rPr lang="ru-RU" sz="1600" b="1" i="1" dirty="0" err="1">
                <a:latin typeface="Book Antiqua" pitchFamily="18" charset="0"/>
              </a:rPr>
              <a:t>процесі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оволодіння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дитиною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можна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відзначити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кілька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етапів</a:t>
            </a:r>
            <a:r>
              <a:rPr lang="ru-RU" sz="1600" b="1" i="1" dirty="0">
                <a:latin typeface="Book Antiqua" pitchFamily="18" charset="0"/>
              </a:rPr>
              <a:t>. На </a:t>
            </a:r>
            <a:r>
              <a:rPr lang="ru-RU" sz="1600" b="1" i="1" dirty="0" err="1">
                <a:latin typeface="Book Antiqua" pitchFamily="18" charset="0"/>
              </a:rPr>
              <a:t>першому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підготовчому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етапі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відбувається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дозрівання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відділів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мовленнєвого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апарату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якій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приймає</a:t>
            </a:r>
            <a:r>
              <a:rPr lang="ru-RU" sz="1600" b="1" i="1" dirty="0">
                <a:latin typeface="Book Antiqua" pitchFamily="18" charset="0"/>
              </a:rPr>
              <a:t> участь у </a:t>
            </a:r>
            <a:r>
              <a:rPr lang="ru-RU" sz="1600" b="1" i="1" dirty="0" err="1">
                <a:latin typeface="Book Antiqua" pitchFamily="18" charset="0"/>
              </a:rPr>
              <a:t>мовленнєвому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акті</a:t>
            </a:r>
            <a:r>
              <a:rPr lang="ru-RU" sz="1600" b="1" i="1" dirty="0">
                <a:latin typeface="Book Antiqua" pitchFamily="18" charset="0"/>
              </a:rPr>
              <a:t>: центрального </a:t>
            </a:r>
            <a:r>
              <a:rPr lang="ru-RU" sz="1600" b="1" i="1" dirty="0" err="1">
                <a:latin typeface="Book Antiqua" pitchFamily="18" charset="0"/>
              </a:rPr>
              <a:t>відділу</a:t>
            </a:r>
            <a:r>
              <a:rPr lang="ru-RU" sz="1600" b="1" i="1" dirty="0">
                <a:latin typeface="Book Antiqua" pitchFamily="18" charset="0"/>
              </a:rPr>
              <a:t> – кора головного </a:t>
            </a:r>
            <a:r>
              <a:rPr lang="ru-RU" sz="1600" b="1" i="1" dirty="0" err="1">
                <a:latin typeface="Book Antiqua" pitchFamily="18" charset="0"/>
              </a:rPr>
              <a:t>мозку</a:t>
            </a:r>
            <a:r>
              <a:rPr lang="ru-RU" sz="1600" b="1" i="1" dirty="0">
                <a:latin typeface="Book Antiqua" pitchFamily="18" charset="0"/>
              </a:rPr>
              <a:t>, і </a:t>
            </a:r>
            <a:r>
              <a:rPr lang="ru-RU" sz="1600" b="1" i="1" dirty="0" err="1">
                <a:latin typeface="Book Antiqua" pitchFamily="18" charset="0"/>
              </a:rPr>
              <a:t>периферичного</a:t>
            </a:r>
            <a:r>
              <a:rPr lang="ru-RU" sz="1600" b="1" i="1" dirty="0">
                <a:latin typeface="Book Antiqua" pitchFamily="18" charset="0"/>
              </a:rPr>
              <a:t> – </a:t>
            </a:r>
            <a:r>
              <a:rPr lang="ru-RU" sz="1600" b="1" i="1" dirty="0" err="1">
                <a:latin typeface="Book Antiqua" pitchFamily="18" charset="0"/>
              </a:rPr>
              <a:t>органів</a:t>
            </a:r>
            <a:r>
              <a:rPr lang="ru-RU" sz="1600" b="1" i="1" dirty="0">
                <a:latin typeface="Book Antiqua" pitchFamily="18" charset="0"/>
              </a:rPr>
              <a:t> слуху та </a:t>
            </a:r>
            <a:r>
              <a:rPr lang="ru-RU" sz="1600" b="1" i="1" dirty="0" err="1">
                <a:latin typeface="Book Antiqua" pitchFamily="18" charset="0"/>
              </a:rPr>
              <a:t>органів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що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беруть</a:t>
            </a:r>
            <a:r>
              <a:rPr lang="ru-RU" sz="1600" b="1" i="1" dirty="0">
                <a:latin typeface="Book Antiqua" pitchFamily="18" charset="0"/>
              </a:rPr>
              <a:t> участь у </a:t>
            </a:r>
            <a:r>
              <a:rPr lang="ru-RU" sz="1600" b="1" i="1" dirty="0" err="1">
                <a:latin typeface="Book Antiqua" pitchFamily="18" charset="0"/>
              </a:rPr>
              <a:t>вимові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звуків</a:t>
            </a:r>
            <a:r>
              <a:rPr lang="ru-RU" sz="1600" b="1" i="1" dirty="0">
                <a:latin typeface="Book Antiqua" pitchFamily="18" charset="0"/>
              </a:rPr>
              <a:t> (</a:t>
            </a:r>
            <a:r>
              <a:rPr lang="ru-RU" sz="1600" b="1" i="1" dirty="0" err="1">
                <a:latin typeface="Book Antiqua" pitchFamily="18" charset="0"/>
              </a:rPr>
              <a:t>дихання</a:t>
            </a:r>
            <a:r>
              <a:rPr lang="ru-RU" sz="1600" b="1" i="1" dirty="0">
                <a:latin typeface="Book Antiqua" pitchFamily="18" charset="0"/>
              </a:rPr>
              <a:t>, голосу, </a:t>
            </a:r>
            <a:r>
              <a:rPr lang="ru-RU" sz="1600" b="1" i="1" dirty="0" err="1">
                <a:latin typeface="Book Antiqua" pitchFamily="18" charset="0"/>
              </a:rPr>
              <a:t>артикуляції</a:t>
            </a:r>
            <a:r>
              <a:rPr lang="ru-RU" sz="1600" b="1" i="1" dirty="0">
                <a:latin typeface="Book Antiqua" pitchFamily="18" charset="0"/>
              </a:rPr>
              <a:t>). </a:t>
            </a:r>
            <a:r>
              <a:rPr lang="ru-RU" sz="1600" b="1" i="1" dirty="0" err="1">
                <a:latin typeface="Book Antiqua" pitchFamily="18" charset="0"/>
              </a:rPr>
              <a:t>Наступний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етап</a:t>
            </a:r>
            <a:r>
              <a:rPr lang="ru-RU" sz="1600" b="1" i="1" dirty="0">
                <a:latin typeface="Book Antiqua" pitchFamily="18" charset="0"/>
              </a:rPr>
              <a:t> – </a:t>
            </a:r>
            <a:r>
              <a:rPr lang="ru-RU" sz="1600" b="1" i="1" dirty="0" err="1">
                <a:latin typeface="Book Antiqua" pitchFamily="18" charset="0"/>
              </a:rPr>
              <a:t>розвиток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розуміння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і на </a:t>
            </a:r>
            <a:r>
              <a:rPr lang="ru-RU" sz="1600" b="1" i="1" dirty="0" err="1">
                <a:latin typeface="Book Antiqua" pitchFamily="18" charset="0"/>
              </a:rPr>
              <a:t>основі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цього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поява</a:t>
            </a:r>
            <a:r>
              <a:rPr lang="ru-RU" sz="1600" b="1" i="1" dirty="0">
                <a:latin typeface="Book Antiqua" pitchFamily="18" charset="0"/>
              </a:rPr>
              <a:t> перших </a:t>
            </a:r>
            <a:r>
              <a:rPr lang="ru-RU" sz="1600" b="1" i="1" dirty="0" err="1">
                <a:latin typeface="Book Antiqua" pitchFamily="18" charset="0"/>
              </a:rPr>
              <a:t>усвідомлених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слів</a:t>
            </a:r>
            <a:r>
              <a:rPr lang="ru-RU" sz="1600" b="1" i="1" dirty="0">
                <a:latin typeface="Book Antiqua" pitchFamily="18" charset="0"/>
              </a:rPr>
              <a:t>. З </a:t>
            </a:r>
            <a:r>
              <a:rPr lang="ru-RU" sz="1600" b="1" i="1" dirty="0" err="1">
                <a:latin typeface="Book Antiqua" pitchFamily="18" charset="0"/>
              </a:rPr>
              <a:t>набуттям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достатньої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кількості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словникового</a:t>
            </a:r>
            <a:r>
              <a:rPr lang="ru-RU" sz="1600" b="1" i="1" dirty="0">
                <a:latin typeface="Book Antiqua" pitchFamily="18" charset="0"/>
              </a:rPr>
              <a:t> запасу </a:t>
            </a:r>
            <a:r>
              <a:rPr lang="ru-RU" sz="1600" b="1" i="1" dirty="0" err="1">
                <a:latin typeface="Book Antiqua" pitchFamily="18" charset="0"/>
              </a:rPr>
              <a:t>відбувається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перехід</a:t>
            </a:r>
            <a:r>
              <a:rPr lang="ru-RU" sz="1600" b="1" i="1" dirty="0">
                <a:latin typeface="Book Antiqua" pitchFamily="18" charset="0"/>
              </a:rPr>
              <a:t> до </a:t>
            </a:r>
            <a:r>
              <a:rPr lang="ru-RU" sz="1600" b="1" i="1" dirty="0" err="1">
                <a:latin typeface="Book Antiqua" pitchFamily="18" charset="0"/>
              </a:rPr>
              <a:t>використання</a:t>
            </a:r>
            <a:r>
              <a:rPr lang="ru-RU" sz="1600" b="1" i="1" dirty="0">
                <a:latin typeface="Book Antiqua" pitchFamily="18" charset="0"/>
              </a:rPr>
              <a:t> фразового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(</a:t>
            </a:r>
            <a:r>
              <a:rPr lang="ru-RU" sz="1600" b="1" i="1" dirty="0" err="1">
                <a:latin typeface="Book Antiqua" pitchFamily="18" charset="0"/>
              </a:rPr>
              <a:t>спочатку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воно</a:t>
            </a:r>
            <a:r>
              <a:rPr lang="ru-RU" sz="1600" b="1" i="1" dirty="0">
                <a:latin typeface="Book Antiqua" pitchFamily="18" charset="0"/>
              </a:rPr>
              <a:t> ситуативного характеру, </a:t>
            </a:r>
            <a:r>
              <a:rPr lang="ru-RU" sz="1600" b="1" i="1" dirty="0" err="1">
                <a:latin typeface="Book Antiqua" pitchFamily="18" charset="0"/>
              </a:rPr>
              <a:t>недостатньо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довершене</a:t>
            </a:r>
            <a:r>
              <a:rPr lang="ru-RU" sz="1600" b="1" i="1" dirty="0">
                <a:latin typeface="Book Antiqua" pitchFamily="18" charset="0"/>
              </a:rPr>
              <a:t>). </a:t>
            </a:r>
            <a:r>
              <a:rPr lang="ru-RU" sz="1600" b="1" i="1" dirty="0" err="1">
                <a:latin typeface="Book Antiqua" pitchFamily="18" charset="0"/>
              </a:rPr>
              <a:t>Останній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етап</a:t>
            </a:r>
            <a:r>
              <a:rPr lang="ru-RU" sz="1600" b="1" i="1" dirty="0">
                <a:latin typeface="Book Antiqua" pitchFamily="18" charset="0"/>
              </a:rPr>
              <a:t> – </a:t>
            </a:r>
            <a:r>
              <a:rPr lang="ru-RU" sz="1600" b="1" i="1" dirty="0" err="1">
                <a:latin typeface="Book Antiqua" pitchFamily="18" charset="0"/>
              </a:rPr>
              <a:t>наявність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достатнього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лексичного</a:t>
            </a:r>
            <a:r>
              <a:rPr lang="ru-RU" sz="1600" b="1" i="1" dirty="0">
                <a:latin typeface="Book Antiqua" pitchFamily="18" charset="0"/>
              </a:rPr>
              <a:t> запасу, </a:t>
            </a:r>
            <a:r>
              <a:rPr lang="ru-RU" sz="1600" b="1" i="1" dirty="0" err="1">
                <a:latin typeface="Book Antiqua" pitchFamily="18" charset="0"/>
              </a:rPr>
              <a:t>вміння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користуватися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монологічним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мовленням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правильне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граматичне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її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оформлення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чітка</a:t>
            </a:r>
            <a:r>
              <a:rPr lang="ru-RU" sz="1600" b="1" i="1" dirty="0">
                <a:latin typeface="Book Antiqua" pitchFamily="18" charset="0"/>
              </a:rPr>
              <a:t> та </a:t>
            </a:r>
            <a:r>
              <a:rPr lang="ru-RU" sz="1600" b="1" i="1" dirty="0" err="1">
                <a:latin typeface="Book Antiqua" pitchFamily="18" charset="0"/>
              </a:rPr>
              <a:t>виразна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вимова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звуків</a:t>
            </a:r>
            <a:r>
              <a:rPr lang="ru-RU" sz="1600" b="1" i="1" dirty="0">
                <a:latin typeface="Book Antiqua" pitchFamily="18" charset="0"/>
              </a:rPr>
              <a:t> і </a:t>
            </a:r>
            <a:r>
              <a:rPr lang="ru-RU" sz="1600" b="1" i="1" dirty="0" err="1">
                <a:latin typeface="Book Antiqua" pitchFamily="18" charset="0"/>
              </a:rPr>
              <a:t>слів</a:t>
            </a:r>
            <a:r>
              <a:rPr lang="ru-RU" sz="1600" b="1" i="1" dirty="0">
                <a:latin typeface="Book Antiqua" pitchFamily="18" charset="0"/>
              </a:rPr>
              <a:t>.</a:t>
            </a:r>
          </a:p>
          <a:p>
            <a:r>
              <a:rPr lang="ru-RU" sz="1600" b="1" i="1" dirty="0" err="1">
                <a:latin typeface="Book Antiqua" pitchFamily="18" charset="0"/>
              </a:rPr>
              <a:t>Сучасне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формування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правильної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вимови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важливе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значення</a:t>
            </a:r>
            <a:r>
              <a:rPr lang="ru-RU" sz="1600" b="1" i="1" dirty="0">
                <a:latin typeface="Book Antiqua" pitchFamily="18" charset="0"/>
              </a:rPr>
              <a:t> для </a:t>
            </a:r>
            <a:r>
              <a:rPr lang="ru-RU" sz="1600" b="1" i="1" dirty="0" err="1">
                <a:latin typeface="Book Antiqua" pitchFamily="18" charset="0"/>
              </a:rPr>
              <a:t>загальної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культури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мови</a:t>
            </a:r>
            <a:r>
              <a:rPr lang="ru-RU" sz="1600" b="1" i="1" dirty="0">
                <a:latin typeface="Book Antiqua" pitchFamily="18" charset="0"/>
              </a:rPr>
              <a:t> і, </a:t>
            </a:r>
            <a:r>
              <a:rPr lang="ru-RU" sz="1600" b="1" i="1" dirty="0" err="1">
                <a:latin typeface="Book Antiqua" pitchFamily="18" charset="0"/>
              </a:rPr>
              <a:t>відповідно</a:t>
            </a:r>
            <a:r>
              <a:rPr lang="ru-RU" sz="1600" b="1" i="1" dirty="0">
                <a:latin typeface="Book Antiqua" pitchFamily="18" charset="0"/>
              </a:rPr>
              <a:t>, для нормального </a:t>
            </a:r>
            <a:r>
              <a:rPr lang="ru-RU" sz="1600" b="1" i="1" dirty="0" err="1">
                <a:latin typeface="Book Antiqua" pitchFamily="18" charset="0"/>
              </a:rPr>
              <a:t>мовленнєвого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спілкування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однолітками</a:t>
            </a:r>
            <a:r>
              <a:rPr lang="ru-RU" sz="1600" b="1" i="1" dirty="0">
                <a:latin typeface="Book Antiqua" pitchFamily="18" charset="0"/>
              </a:rPr>
              <a:t> та </a:t>
            </a:r>
            <a:r>
              <a:rPr lang="ru-RU" sz="1600" b="1" i="1" dirty="0" err="1">
                <a:latin typeface="Book Antiqua" pitchFamily="18" charset="0"/>
              </a:rPr>
              <a:t>дорослими</a:t>
            </a:r>
            <a:r>
              <a:rPr lang="ru-RU" sz="1600" b="1" i="1" dirty="0">
                <a:latin typeface="Book Antiqua" pitchFamily="18" charset="0"/>
              </a:rPr>
              <a:t>, для </a:t>
            </a:r>
            <a:r>
              <a:rPr lang="ru-RU" sz="1600" b="1" i="1" dirty="0" err="1">
                <a:latin typeface="Book Antiqua" pitchFamily="18" charset="0"/>
              </a:rPr>
              <a:t>успішного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оволодіння</a:t>
            </a:r>
            <a:r>
              <a:rPr lang="ru-RU" sz="1600" b="1" i="1" dirty="0">
                <a:latin typeface="Book Antiqua" pitchFamily="18" charset="0"/>
              </a:rPr>
              <a:t> грамотою, а при </a:t>
            </a:r>
            <a:r>
              <a:rPr lang="ru-RU" sz="1600" b="1" i="1" dirty="0" err="1">
                <a:latin typeface="Book Antiqua" pitchFamily="18" charset="0"/>
              </a:rPr>
              <a:t>вступі</a:t>
            </a:r>
            <a:r>
              <a:rPr lang="ru-RU" sz="1600" b="1" i="1" dirty="0">
                <a:latin typeface="Book Antiqua" pitchFamily="18" charset="0"/>
              </a:rPr>
              <a:t> до </a:t>
            </a:r>
            <a:r>
              <a:rPr lang="ru-RU" sz="1600" b="1" i="1" dirty="0" err="1">
                <a:latin typeface="Book Antiqua" pitchFamily="18" charset="0"/>
              </a:rPr>
              <a:t>школи</a:t>
            </a:r>
            <a:r>
              <a:rPr lang="ru-RU" sz="1600" b="1" i="1" dirty="0">
                <a:latin typeface="Book Antiqua" pitchFamily="18" charset="0"/>
              </a:rPr>
              <a:t> – для </a:t>
            </a:r>
            <a:r>
              <a:rPr lang="ru-RU" sz="1600" b="1" i="1" dirty="0" err="1">
                <a:latin typeface="Book Antiqua" pitchFamily="18" charset="0"/>
              </a:rPr>
              <a:t>засвоєння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шкільної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програми</a:t>
            </a:r>
            <a:r>
              <a:rPr lang="ru-RU" sz="1600" i="1" dirty="0" smtClean="0">
                <a:latin typeface="Book Antiqua" pitchFamily="18" charset="0"/>
              </a:rPr>
              <a:t>.</a:t>
            </a:r>
          </a:p>
          <a:p>
            <a:r>
              <a:rPr lang="ru-RU" sz="1600" b="1" i="1" dirty="0" err="1">
                <a:latin typeface="Book Antiqua" pitchFamily="18" charset="0"/>
              </a:rPr>
              <a:t>Артикуляційний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бік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мовлення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формується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саме</a:t>
            </a:r>
            <a:r>
              <a:rPr lang="ru-RU" sz="1600" b="1" i="1" dirty="0">
                <a:latin typeface="Book Antiqua" pitchFamily="18" charset="0"/>
              </a:rPr>
              <a:t> в </a:t>
            </a:r>
            <a:r>
              <a:rPr lang="ru-RU" sz="1600" b="1" i="1" dirty="0" err="1">
                <a:latin typeface="Book Antiqua" pitchFamily="18" charset="0"/>
              </a:rPr>
              <a:t>дошкільному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дитинстві</a:t>
            </a:r>
            <a:r>
              <a:rPr lang="ru-RU" sz="1600" b="1" i="1" dirty="0">
                <a:latin typeface="Book Antiqua" pitchFamily="18" charset="0"/>
              </a:rPr>
              <a:t>. На </a:t>
            </a:r>
            <a:r>
              <a:rPr lang="ru-RU" sz="1600" b="1" i="1" dirty="0" err="1">
                <a:latin typeface="Book Antiqua" pitchFamily="18" charset="0"/>
              </a:rPr>
              <a:t>заняттях</a:t>
            </a:r>
            <a:r>
              <a:rPr lang="ru-RU" sz="1600" b="1" i="1" dirty="0">
                <a:latin typeface="Book Antiqua" pitchFamily="18" charset="0"/>
              </a:rPr>
              <a:t> і в </a:t>
            </a:r>
            <a:r>
              <a:rPr lang="ru-RU" sz="1600" b="1" i="1" dirty="0" err="1">
                <a:latin typeface="Book Antiqua" pitchFamily="18" charset="0"/>
              </a:rPr>
              <a:t>повсякденному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спілкуванні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вихователь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тренує</a:t>
            </a:r>
            <a:r>
              <a:rPr lang="ru-RU" sz="1600" b="1" i="1" dirty="0">
                <a:latin typeface="Book Antiqua" pitchFamily="18" charset="0"/>
              </a:rPr>
              <a:t> в </a:t>
            </a:r>
            <a:r>
              <a:rPr lang="ru-RU" sz="1600" b="1" i="1" dirty="0" err="1">
                <a:latin typeface="Book Antiqua" pitchFamily="18" charset="0"/>
              </a:rPr>
              <a:t>дітей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чітку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вимову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слів</a:t>
            </a:r>
            <a:r>
              <a:rPr lang="ru-RU" sz="1600" b="1" i="1" dirty="0">
                <a:latin typeface="Book Antiqua" pitchFamily="18" charset="0"/>
              </a:rPr>
              <a:t>, и правильному </a:t>
            </a:r>
            <a:r>
              <a:rPr lang="ru-RU" sz="1600" b="1" i="1" dirty="0" err="1">
                <a:latin typeface="Book Antiqua" pitchFamily="18" charset="0"/>
              </a:rPr>
              <a:t>використанні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інтонаційних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засобів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виразності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вчить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їх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говорити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достатньо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голосно</a:t>
            </a:r>
            <a:r>
              <a:rPr lang="ru-RU" sz="1600" b="1" i="1" dirty="0">
                <a:latin typeface="Book Antiqua" pitchFamily="18" charset="0"/>
              </a:rPr>
              <a:t>, не </a:t>
            </a:r>
            <a:r>
              <a:rPr lang="ru-RU" sz="1600" b="1" i="1" dirty="0" err="1">
                <a:latin typeface="Book Antiqua" pitchFamily="18" charset="0"/>
              </a:rPr>
              <a:t>поспішаючи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розвиває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фонематичний</a:t>
            </a:r>
            <a:r>
              <a:rPr lang="ru-RU" sz="1600" b="1" i="1" dirty="0">
                <a:latin typeface="Book Antiqua" pitchFamily="18" charset="0"/>
              </a:rPr>
              <a:t> і </a:t>
            </a:r>
            <a:r>
              <a:rPr lang="ru-RU" sz="1600" b="1" i="1" dirty="0" err="1">
                <a:latin typeface="Book Antiqua" pitchFamily="18" charset="0"/>
              </a:rPr>
              <a:t>мовленнєвий</a:t>
            </a:r>
            <a:r>
              <a:rPr lang="ru-RU" sz="1600" b="1" i="1" dirty="0">
                <a:latin typeface="Book Antiqua" pitchFamily="18" charset="0"/>
              </a:rPr>
              <a:t> слух. </a:t>
            </a:r>
          </a:p>
        </p:txBody>
      </p:sp>
    </p:spTree>
    <p:extLst>
      <p:ext uri="{BB962C8B-B14F-4D97-AF65-F5344CB8AC3E}">
        <p14:creationId xmlns="" xmlns:p14="http://schemas.microsoft.com/office/powerpoint/2010/main" val="37990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672" y="467544"/>
            <a:ext cx="5904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latin typeface="Book Antiqua" pitchFamily="18" charset="0"/>
              </a:rPr>
              <a:t>Однак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потрібно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пам’ятати</a:t>
            </a:r>
            <a:r>
              <a:rPr lang="ru-RU" sz="1600" b="1" i="1" dirty="0">
                <a:latin typeface="Book Antiqua" pitchFamily="18" charset="0"/>
              </a:rPr>
              <a:t> про те, </a:t>
            </a:r>
            <a:r>
              <a:rPr lang="ru-RU" sz="1600" b="1" i="1" dirty="0" err="1">
                <a:latin typeface="Book Antiqua" pitchFamily="18" charset="0"/>
              </a:rPr>
              <a:t>що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дитина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багато</a:t>
            </a:r>
            <a:r>
              <a:rPr lang="ru-RU" sz="1600" b="1" i="1" dirty="0">
                <a:latin typeface="Book Antiqua" pitchFamily="18" charset="0"/>
              </a:rPr>
              <a:t> часу </a:t>
            </a:r>
            <a:r>
              <a:rPr lang="ru-RU" sz="1600" b="1" i="1" dirty="0" err="1">
                <a:latin typeface="Book Antiqua" pitchFamily="18" charset="0"/>
              </a:rPr>
              <a:t>знаходиться</a:t>
            </a:r>
            <a:r>
              <a:rPr lang="ru-RU" sz="1600" b="1" i="1" dirty="0">
                <a:latin typeface="Book Antiqua" pitchFamily="18" charset="0"/>
              </a:rPr>
              <a:t> за межами </a:t>
            </a:r>
            <a:r>
              <a:rPr lang="ru-RU" sz="1600" b="1" i="1" dirty="0" err="1">
                <a:latin typeface="Book Antiqua" pitchFamily="18" charset="0"/>
              </a:rPr>
              <a:t>дитячого</a:t>
            </a:r>
            <a:r>
              <a:rPr lang="ru-RU" sz="1600" b="1" i="1" dirty="0">
                <a:latin typeface="Book Antiqua" pitchFamily="18" charset="0"/>
              </a:rPr>
              <a:t> садка: в </a:t>
            </a:r>
            <a:r>
              <a:rPr lang="ru-RU" sz="1600" b="1" i="1" dirty="0" err="1">
                <a:latin typeface="Book Antiqua" pitchFamily="18" charset="0"/>
              </a:rPr>
              <a:t>колі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сім’ї</a:t>
            </a:r>
            <a:r>
              <a:rPr lang="ru-RU" sz="1600" b="1" i="1" dirty="0">
                <a:latin typeface="Book Antiqua" pitchFamily="18" charset="0"/>
              </a:rPr>
              <a:t>, з </a:t>
            </a:r>
            <a:r>
              <a:rPr lang="ru-RU" sz="1600" b="1" i="1" dirty="0" err="1">
                <a:latin typeface="Book Antiqua" pitchFamily="18" charset="0"/>
              </a:rPr>
              <a:t>однолітками</a:t>
            </a:r>
            <a:r>
              <a:rPr lang="ru-RU" sz="1600" b="1" i="1" dirty="0">
                <a:latin typeface="Book Antiqua" pitchFamily="18" charset="0"/>
              </a:rPr>
              <a:t> і т.п. У </a:t>
            </a:r>
            <a:r>
              <a:rPr lang="ru-RU" sz="1600" b="1" i="1" dirty="0" err="1">
                <a:latin typeface="Book Antiqua" pitchFamily="18" charset="0"/>
              </a:rPr>
              <a:t>спілкуванні</a:t>
            </a:r>
            <a:r>
              <a:rPr lang="ru-RU" sz="1600" b="1" i="1" dirty="0">
                <a:latin typeface="Book Antiqua" pitchFamily="18" charset="0"/>
              </a:rPr>
              <a:t> з </a:t>
            </a:r>
            <a:r>
              <a:rPr lang="ru-RU" sz="1600" b="1" i="1" dirty="0" err="1">
                <a:latin typeface="Book Antiqua" pitchFamily="18" charset="0"/>
              </a:rPr>
              <a:t>оточуючими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збагачується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його</a:t>
            </a:r>
            <a:r>
              <a:rPr lang="ru-RU" sz="1600" b="1" i="1" dirty="0">
                <a:latin typeface="Book Antiqua" pitchFamily="18" charset="0"/>
              </a:rPr>
              <a:t> словник. </a:t>
            </a:r>
            <a:r>
              <a:rPr lang="ru-RU" sz="1600" b="1" i="1" dirty="0" err="1">
                <a:latin typeface="Book Antiqua" pitchFamily="18" charset="0"/>
              </a:rPr>
              <a:t>Дитина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вчиться</a:t>
            </a:r>
            <a:r>
              <a:rPr lang="ru-RU" sz="1600" b="1" i="1" dirty="0">
                <a:latin typeface="Book Antiqua" pitchFamily="18" charset="0"/>
              </a:rPr>
              <a:t> правильно </a:t>
            </a:r>
            <a:r>
              <a:rPr lang="ru-RU" sz="1600" b="1" i="1" dirty="0" err="1">
                <a:latin typeface="Book Antiqua" pitchFamily="18" charset="0"/>
              </a:rPr>
              <a:t>вимовляти</a:t>
            </a:r>
            <a:r>
              <a:rPr lang="ru-RU" sz="1600" b="1" i="1" dirty="0">
                <a:latin typeface="Book Antiqua" pitchFamily="18" charset="0"/>
              </a:rPr>
              <a:t> звуки, </a:t>
            </a:r>
            <a:r>
              <a:rPr lang="ru-RU" sz="1600" b="1" i="1" dirty="0" err="1">
                <a:latin typeface="Book Antiqua" pitchFamily="18" charset="0"/>
              </a:rPr>
              <a:t>будувати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фрази</a:t>
            </a:r>
            <a:r>
              <a:rPr lang="ru-RU" sz="1600" b="1" i="1" dirty="0">
                <a:latin typeface="Book Antiqua" pitchFamily="18" charset="0"/>
              </a:rPr>
              <a:t>, </a:t>
            </a:r>
            <a:r>
              <a:rPr lang="ru-RU" sz="1600" b="1" i="1" dirty="0" err="1">
                <a:latin typeface="Book Antiqua" pitchFamily="18" charset="0"/>
              </a:rPr>
              <a:t>викладати</a:t>
            </a:r>
            <a:r>
              <a:rPr lang="ru-RU" sz="1600" b="1" i="1" dirty="0">
                <a:latin typeface="Book Antiqua" pitchFamily="18" charset="0"/>
              </a:rPr>
              <a:t> свою думку з того </a:t>
            </a:r>
            <a:r>
              <a:rPr lang="ru-RU" sz="1600" b="1" i="1" dirty="0" err="1">
                <a:latin typeface="Book Antiqua" pitchFamily="18" charset="0"/>
              </a:rPr>
              <a:t>чи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іншого</a:t>
            </a:r>
            <a:r>
              <a:rPr lang="ru-RU" sz="1600" b="1" i="1" dirty="0">
                <a:latin typeface="Book Antiqua" pitchFamily="18" charset="0"/>
              </a:rPr>
              <a:t> </a:t>
            </a:r>
            <a:r>
              <a:rPr lang="ru-RU" sz="1600" b="1" i="1" dirty="0" err="1">
                <a:latin typeface="Book Antiqua" pitchFamily="18" charset="0"/>
              </a:rPr>
              <a:t>питання</a:t>
            </a:r>
            <a:r>
              <a:rPr lang="ru-RU" sz="1600" b="1" i="1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118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80" y="2987824"/>
            <a:ext cx="583364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err="1" smtClean="0">
                <a:solidFill>
                  <a:srgbClr val="7030A0"/>
                </a:solidFill>
                <a:latin typeface="Book Antiqua" panose="02040602050305030304" pitchFamily="18" charset="0"/>
              </a:rPr>
              <a:t>Мовленневий</a:t>
            </a:r>
            <a:r>
              <a:rPr lang="uk-UA" sz="3600" b="1" i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 </a:t>
            </a:r>
            <a:r>
              <a:rPr lang="uk-UA" sz="3600" b="1" i="1" dirty="0" err="1" smtClean="0">
                <a:solidFill>
                  <a:srgbClr val="7030A0"/>
                </a:solidFill>
                <a:latin typeface="Book Antiqua" panose="02040602050305030304" pitchFamily="18" charset="0"/>
              </a:rPr>
              <a:t>розвиток-</a:t>
            </a:r>
            <a:r>
              <a:rPr lang="uk-UA" sz="3600" b="1" i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uk-UA" sz="3200" b="1" i="1" dirty="0" smtClean="0">
                <a:latin typeface="Book Antiqua" panose="02040602050305030304" pitchFamily="18" charset="0"/>
              </a:rPr>
              <a:t>це один з основних чинників</a:t>
            </a:r>
          </a:p>
          <a:p>
            <a:r>
              <a:rPr lang="uk-UA" sz="3200" b="1" i="1" dirty="0" smtClean="0">
                <a:latin typeface="Book Antiqua" panose="02040602050305030304" pitchFamily="18" charset="0"/>
              </a:rPr>
              <a:t>становлення особистості в </a:t>
            </a:r>
          </a:p>
          <a:p>
            <a:r>
              <a:rPr lang="uk-UA" sz="3200" b="1" i="1" dirty="0" smtClean="0">
                <a:latin typeface="Book Antiqua" panose="02040602050305030304" pitchFamily="18" charset="0"/>
              </a:rPr>
              <a:t>дошкільному дитинстві.</a:t>
            </a:r>
            <a:endParaRPr lang="ru-RU" sz="32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40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Оптимізація мовленнєвої роботи з дітьми в розвивальному середовищі дошкільного </a:t>
            </a:r>
            <a:r>
              <a:rPr lang="uk-UA" sz="2800" b="1" i="1" dirty="0" err="1" smtClean="0">
                <a:solidFill>
                  <a:srgbClr val="FF0000"/>
                </a:solidFill>
                <a:latin typeface="Book Antiqua" panose="02040602050305030304" pitchFamily="18" charset="0"/>
              </a:rPr>
              <a:t>навчадьного</a:t>
            </a:r>
            <a:r>
              <a:rPr lang="uk-UA" sz="28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закладу</a:t>
            </a:r>
            <a:endParaRPr lang="ru-RU" sz="28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 smtClean="0">
                <a:latin typeface="Book Antiqua" panose="02040602050305030304" pitchFamily="18" charset="0"/>
              </a:rPr>
              <a:t>На кожному занятті створюються умови, які сприяють тому що кожна дитина вчиться слухати, думати, бути готовою дати відповідь. За таких умов у дітей формуються навички організованої суспільної мовленнєвої поведінки:</a:t>
            </a:r>
          </a:p>
          <a:p>
            <a:pPr>
              <a:buFontTx/>
              <a:buChar char="-"/>
            </a:pPr>
            <a:r>
              <a:rPr lang="uk-UA" sz="2000" b="1" i="1" dirty="0" smtClean="0">
                <a:latin typeface="Book Antiqua" panose="02040602050305030304" pitchFamily="18" charset="0"/>
              </a:rPr>
              <a:t>Вміння слухати інших;</a:t>
            </a:r>
          </a:p>
          <a:p>
            <a:pPr>
              <a:buFontTx/>
              <a:buChar char="-"/>
            </a:pPr>
            <a:r>
              <a:rPr lang="uk-UA" sz="2000" b="1" i="1" dirty="0" smtClean="0">
                <a:latin typeface="Book Antiqua" panose="02040602050305030304" pitchFamily="18" charset="0"/>
              </a:rPr>
              <a:t>Висловлюватися, коли його запитують;</a:t>
            </a:r>
          </a:p>
          <a:p>
            <a:pPr>
              <a:buFontTx/>
              <a:buChar char="-"/>
            </a:pPr>
            <a:r>
              <a:rPr lang="uk-UA" sz="2000" b="1" i="1" dirty="0" smtClean="0">
                <a:latin typeface="Book Antiqua" panose="02040602050305030304" pitchFamily="18" charset="0"/>
              </a:rPr>
              <a:t>Слухати і розуміти мовлення , звернене до всіх.</a:t>
            </a:r>
          </a:p>
          <a:p>
            <a:pPr marL="0" indent="0">
              <a:buNone/>
            </a:pPr>
            <a:r>
              <a:rPr lang="uk-UA" sz="2000" b="1" i="1" dirty="0" smtClean="0">
                <a:latin typeface="Book Antiqua" panose="02040602050305030304" pitchFamily="18" charset="0"/>
              </a:rPr>
              <a:t>Водночас і вихователь вдосконалює свою майстерність ставити запитання до дітей так, щоб спонукати їх до розміркування,пошуку точної відповіді на запитання зіставлення й свідомої оцінки кількох варіантів розв’язання мовленнєвого завдання.</a:t>
            </a:r>
          </a:p>
          <a:p>
            <a:pPr marL="0" indent="0">
              <a:buNone/>
            </a:pPr>
            <a:r>
              <a:rPr lang="uk-UA" sz="2000" b="1" i="1" dirty="0" smtClean="0">
                <a:latin typeface="Book Antiqua" panose="02040602050305030304" pitchFamily="18" charset="0"/>
              </a:rPr>
              <a:t>Використовуються такі прийоми як запитання,спонукання, уточнення. Вказівки тощо.</a:t>
            </a:r>
            <a:endParaRPr lang="ru-RU" sz="20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02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816" y="960339"/>
            <a:ext cx="57134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Навчитися формулювати, ставити запитання, </a:t>
            </a:r>
          </a:p>
          <a:p>
            <a:r>
              <a:rPr lang="uk-UA" sz="2000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які б стимулювали  мовленнєву діяльність дітей, </a:t>
            </a:r>
          </a:p>
          <a:p>
            <a:pPr marL="285750" indent="-285750">
              <a:buFontTx/>
              <a:buChar char="-"/>
            </a:pPr>
            <a:r>
              <a:rPr lang="uk-UA" sz="2000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одне з актуальних завдань сучасного педагога,</a:t>
            </a:r>
          </a:p>
          <a:p>
            <a:r>
              <a:rPr lang="uk-UA" sz="2000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який прагне бути успішним.</a:t>
            </a:r>
            <a:endParaRPr lang="ru-RU" sz="2000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87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Для забезпечення активності дітей на занятті дотримуюсь загально - дидактичних вимог:</a:t>
            </a:r>
            <a:endParaRPr lang="ru-RU" sz="28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000" b="1" i="1" dirty="0" smtClean="0">
                <a:latin typeface="Book Antiqua" panose="02040602050305030304" pitchFamily="18" charset="0"/>
              </a:rPr>
              <a:t>Формулювати запитання так, щоб спонукати дітей до відповіді;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Запитання адресувати всім дітям,а вже потім викликати одного з них до відповіді;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Запитувати вихованців почергово, не працювати довго з одним;не звертатись кілка раз підряд до однієї дитини;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Викликати дітей не в тому порядку, в якому вони сидять;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Розсаджувати малят на заняттях таким чином, щоб усі добре бачили вихователя;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Не відволікати надмірну їх увагу </a:t>
            </a:r>
            <a:r>
              <a:rPr lang="uk-UA" sz="2000" b="1" i="1" dirty="0" err="1" smtClean="0">
                <a:latin typeface="Book Antiqua" panose="02040602050305030304" pitchFamily="18" charset="0"/>
              </a:rPr>
              <a:t>дісциплінарними</a:t>
            </a:r>
            <a:r>
              <a:rPr lang="uk-UA" sz="2000" b="1" i="1" dirty="0" smtClean="0">
                <a:latin typeface="Book Antiqua" panose="02040602050305030304" pitchFamily="18" charset="0"/>
              </a:rPr>
              <a:t> зауваженнями;</a:t>
            </a:r>
          </a:p>
          <a:p>
            <a:r>
              <a:rPr lang="uk-UA" sz="2000" b="1" i="1" dirty="0" smtClean="0">
                <a:latin typeface="Book Antiqua" panose="02040602050305030304" pitchFamily="18" charset="0"/>
              </a:rPr>
              <a:t>Проводити заняття спокійно, впевнено, в живому темпі, водночас надаючи дітям можливість поміркувати;</a:t>
            </a:r>
            <a:endParaRPr lang="ru-RU" sz="2000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5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605416"/>
          </a:xfrm>
        </p:spPr>
        <p:txBody>
          <a:bodyPr>
            <a:normAutofit/>
          </a:bodyPr>
          <a:lstStyle/>
          <a:p>
            <a:r>
              <a:rPr lang="uk-UA" sz="20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Потрібно також пам’ятати:</a:t>
            </a:r>
            <a:endParaRPr lang="ru-RU" sz="20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664" y="755576"/>
            <a:ext cx="6172200" cy="60346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i="1" dirty="0" smtClean="0">
                <a:latin typeface="Book Antiqua" panose="02040602050305030304" pitchFamily="18" charset="0"/>
              </a:rPr>
              <a:t>Надмір наочності переключає увагу дітей і гальмує мовленнєву активність, а тому на мовленнєвих заняттях не варто зловживати технічними засобами навчання, демонструванням репродукцій художніх картин, різних картинок, іграшок тощо. Але й відмова від наочного супроводу заняття - груба помилка. Оскільки, як стверджує класик К.Д.Ушинський, діти мислять кольорами, звуками, формами, відчуттями, образами.</a:t>
            </a:r>
          </a:p>
          <a:p>
            <a:pPr marL="0" indent="0">
              <a:buNone/>
            </a:pPr>
            <a:endParaRPr lang="uk-UA" sz="1800" b="1" i="1" dirty="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uk-UA" sz="1800" b="1" i="1" dirty="0" smtClean="0">
                <a:latin typeface="Book Antiqua" panose="02040602050305030304" pitchFamily="18" charset="0"/>
              </a:rPr>
              <a:t>Для забезпечення позитивного емоційного тла заняття використовую доцільну зміну видів дитячої діяльності. Поєдную різні засоби і способи відтворення навчального змісту: так віночок, можна визначити словесно («Що це?»), описати вживаючи засоби образності («Який він?»),показати за допомогою долоньок, скласти з гудзик4ів, намалювати тощо.</a:t>
            </a:r>
          </a:p>
          <a:p>
            <a:pPr marL="0" indent="0">
              <a:buNone/>
            </a:pPr>
            <a:r>
              <a:rPr lang="uk-UA" sz="1800" b="1" i="1" dirty="0" smtClean="0">
                <a:latin typeface="Book Antiqua" panose="02040602050305030304" pitchFamily="18" charset="0"/>
              </a:rPr>
              <a:t>Залучаю дітей до активних дій, що забезпечує передусім їхню інтелектуально - мовленнєву активність.</a:t>
            </a:r>
          </a:p>
          <a:p>
            <a:pPr marL="0" indent="0">
              <a:buNone/>
            </a:pPr>
            <a:r>
              <a:rPr lang="uk-UA" sz="1800" b="1" i="1" dirty="0" smtClean="0">
                <a:latin typeface="Book Antiqua" panose="02040602050305030304" pitchFamily="18" charset="0"/>
              </a:rPr>
              <a:t>Активності дітей сприяють також творчі завдання, звертання до їхнього особистого досвіду. Оскільки чим більше розмовляють на занятті, тим воно ефективніше.</a:t>
            </a:r>
          </a:p>
        </p:txBody>
      </p:sp>
    </p:spTree>
    <p:extLst>
      <p:ext uri="{BB962C8B-B14F-4D97-AF65-F5344CB8AC3E}">
        <p14:creationId xmlns="" xmlns:p14="http://schemas.microsoft.com/office/powerpoint/2010/main" val="179294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672" y="251520"/>
            <a:ext cx="590465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Щирість почуттів. Емоційність, позитивний настрій, добрий гумор вихователя передаються вихованцям, що підвищує їх інтерес до навчання, активізує мовлення.</a:t>
            </a:r>
          </a:p>
          <a:p>
            <a:r>
              <a:rPr lang="uk-UA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Кожне мовленнєве заняття має давати дітям почуття задоволення. Досягаю цього завдяки використанню доступних і цікавих прийомів навчання. Створенню атмосфери емоційного комфорту для кожної дитини, доброзичливості, зацікавленості в  найменшому успіхові. На мовленнєвих заняттях слід відводити належне місце гумору, жартам,  прислів’ям,приказкам, загадкам,  </a:t>
            </a:r>
            <a:r>
              <a:rPr lang="uk-UA" b="1" i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забавлянкам</a:t>
            </a:r>
            <a:r>
              <a:rPr lang="uk-UA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 тощо</a:t>
            </a:r>
            <a:r>
              <a:rPr lang="uk-UA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</a:p>
          <a:p>
            <a:r>
              <a:rPr lang="uk-UA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Ще одна з умов успішності  мовленнєвої роботи  на занятті – використання ігрових прийомів навчання.</a:t>
            </a:r>
          </a:p>
          <a:p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В своїй роботі активно використовую дидактичні, народні, рухливі ігри з текстом і діалогом, ігрові вправи, сюрпризи, забавки, ігрові життєві ситуації спілкування, в яких дитина виконує роль активного мовця.</a:t>
            </a:r>
            <a:endParaRPr lang="uk-UA" b="1" i="1" dirty="0">
              <a:solidFill>
                <a:schemeClr val="tx1">
                  <a:lumMod val="95000"/>
                  <a:lumOff val="5000"/>
                </a:schemeClr>
              </a:solidFill>
              <a:latin typeface="Book Antiqua" panose="02040602050305030304" pitchFamily="18" charset="0"/>
            </a:endParaRPr>
          </a:p>
          <a:p>
            <a:endParaRPr lang="uk-UA" b="1" i="1" dirty="0">
              <a:latin typeface="Book Antiqua" panose="02040602050305030304" pitchFamily="18" charset="0"/>
            </a:endParaRPr>
          </a:p>
          <a:p>
            <a:endParaRPr lang="ru-RU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77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14282"/>
            <a:ext cx="57150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FF0000"/>
                </a:solidFill>
                <a:latin typeface="Book Antiqua" pitchFamily="18" charset="0"/>
              </a:rPr>
              <a:t>Щодо просторових меж заняття з розвитку мовлення, використовую: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Розташування дітей, зручне для ведення розмови (очі в очі) не лише з педагогами, а й з ровесниками ( по колу, півколом або по іншому);</a:t>
            </a:r>
          </a:p>
          <a:p>
            <a:pPr>
              <a:buFontTx/>
              <a:buChar char="-"/>
            </a:pPr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чергую різні види дитячої активності, а також різні способи організації дітей для виконання мовленнєвих завдань (розповідання командами, індивідуальні відповіді, колективне </a:t>
            </a:r>
            <a:r>
              <a:rPr lang="uk-UA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сюжетоскладання</a:t>
            </a:r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);</a:t>
            </a:r>
          </a:p>
          <a:p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Всі ці методи допомагають зберегти ініціативність дітей та їх інтерес до матеріалу заняття.</a:t>
            </a:r>
          </a:p>
          <a:p>
            <a:r>
              <a:rPr lang="uk-UA" b="1" i="1" dirty="0" smtClean="0">
                <a:solidFill>
                  <a:srgbClr val="FF0000"/>
                </a:solidFill>
                <a:latin typeface="Book Antiqua" pitchFamily="18" charset="0"/>
              </a:rPr>
              <a:t>Методи та засоби розвитку мовлення дошкільників та навчання їх рідної мови:</a:t>
            </a:r>
          </a:p>
          <a:p>
            <a:r>
              <a:rPr lang="uk-UA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- бесіда за змістом картини і розповідання за картиною;</a:t>
            </a:r>
          </a:p>
          <a:p>
            <a:pPr>
              <a:buFontTx/>
              <a:buChar char="-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 descr="2015-05-22 09.23.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42" y="5143504"/>
            <a:ext cx="2571744" cy="1928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015-05-22 09.22.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6429388"/>
            <a:ext cx="3000372" cy="225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14282"/>
            <a:ext cx="6000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latin typeface="Book Antiqua" pitchFamily="18" charset="0"/>
              </a:rPr>
              <a:t>- Читання літературних творів з подальшим літературно-художнім аналізом;</a:t>
            </a:r>
          </a:p>
          <a:p>
            <a:r>
              <a:rPr lang="uk-UA" b="1" i="1" dirty="0" smtClean="0">
                <a:latin typeface="Book Antiqua" pitchFamily="18" charset="0"/>
              </a:rPr>
              <a:t>- Екскурсії та спостереження;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Дидактичні ігри;</a:t>
            </a:r>
          </a:p>
          <a:p>
            <a:pPr>
              <a:buFontTx/>
              <a:buChar char="-"/>
            </a:pPr>
            <a:r>
              <a:rPr lang="uk-UA" b="1" i="1" dirty="0" smtClean="0">
                <a:latin typeface="Book Antiqua" pitchFamily="18" charset="0"/>
              </a:rPr>
              <a:t> </a:t>
            </a:r>
            <a:r>
              <a:rPr lang="uk-UA" b="1" i="1" dirty="0" smtClean="0">
                <a:latin typeface="Book Antiqua" pitchFamily="18" charset="0"/>
              </a:rPr>
              <a:t>мовленнєві завдання та вправи тощо.</a:t>
            </a:r>
            <a:endParaRPr lang="ru-RU" b="1" i="1" dirty="0">
              <a:latin typeface="Book Antiqua" pitchFamily="18" charset="0"/>
            </a:endParaRPr>
          </a:p>
        </p:txBody>
      </p:sp>
      <p:pic>
        <p:nvPicPr>
          <p:cNvPr id="3" name="Рисунок 2" descr="2015-05-22 09.24.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66" y="1857356"/>
            <a:ext cx="2833683" cy="212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015-05-22 09.26.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14" y="2357422"/>
            <a:ext cx="2714620" cy="2035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2015-05-22 09.22.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66" y="4786314"/>
            <a:ext cx="3238499" cy="2428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14282"/>
            <a:ext cx="60007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latin typeface="Book Antiqua" pitchFamily="18" charset="0"/>
              </a:rPr>
              <a:t>Разом з традиційними методами активно використовую інноваційні методи і засоби розвитку мовлення дошкільників. Серед них - побудова заняття у вигляді словесних подорожей(у світ казки, фантазії, природи, мистецтва, звуків, фарб, книги тощо).</a:t>
            </a:r>
          </a:p>
          <a:p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80" y="2285984"/>
            <a:ext cx="54292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Book Antiqua" pitchFamily="18" charset="0"/>
              </a:rPr>
              <a:t>«</a:t>
            </a:r>
            <a:r>
              <a:rPr lang="ru-RU" sz="2400" b="1" i="1" dirty="0" err="1" smtClean="0">
                <a:latin typeface="Book Antiqua" pitchFamily="18" charset="0"/>
              </a:rPr>
              <a:t>Гра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має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важливе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значення</a:t>
            </a:r>
            <a:r>
              <a:rPr lang="ru-RU" sz="2400" b="1" i="1" dirty="0" smtClean="0">
                <a:latin typeface="Book Antiqua" pitchFamily="18" charset="0"/>
              </a:rPr>
              <a:t> в </a:t>
            </a:r>
            <a:r>
              <a:rPr lang="ru-RU" sz="2400" b="1" i="1" dirty="0" err="1" smtClean="0">
                <a:latin typeface="Book Antiqua" pitchFamily="18" charset="0"/>
              </a:rPr>
              <a:t>житті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дитини</a:t>
            </a:r>
            <a:r>
              <a:rPr lang="ru-RU" sz="2400" b="1" i="1" dirty="0" smtClean="0">
                <a:latin typeface="Book Antiqua" pitchFamily="18" charset="0"/>
              </a:rPr>
              <a:t>…</a:t>
            </a:r>
            <a:r>
              <a:rPr lang="ru-RU" sz="2400" b="1" i="1" dirty="0" err="1" smtClean="0">
                <a:latin typeface="Book Antiqua" pitchFamily="18" charset="0"/>
              </a:rPr>
              <a:t>Якою</a:t>
            </a:r>
            <a:r>
              <a:rPr lang="ru-RU" sz="2400" b="1" i="1" dirty="0" smtClean="0">
                <a:latin typeface="Book Antiqua" pitchFamily="18" charset="0"/>
              </a:rPr>
              <a:t> буде </a:t>
            </a:r>
            <a:r>
              <a:rPr lang="ru-RU" sz="2400" b="1" i="1" dirty="0" err="1" smtClean="0">
                <a:latin typeface="Book Antiqua" pitchFamily="18" charset="0"/>
              </a:rPr>
              <a:t>дитина</a:t>
            </a:r>
            <a:r>
              <a:rPr lang="ru-RU" sz="2400" b="1" i="1" dirty="0" smtClean="0">
                <a:latin typeface="Book Antiqua" pitchFamily="18" charset="0"/>
              </a:rPr>
              <a:t> в </a:t>
            </a:r>
            <a:r>
              <a:rPr lang="ru-RU" sz="2400" b="1" i="1" dirty="0" err="1" smtClean="0">
                <a:latin typeface="Book Antiqua" pitchFamily="18" charset="0"/>
              </a:rPr>
              <a:t>грі</a:t>
            </a:r>
            <a:r>
              <a:rPr lang="ru-RU" sz="2400" b="1" i="1" dirty="0" smtClean="0">
                <a:latin typeface="Book Antiqua" pitchFamily="18" charset="0"/>
              </a:rPr>
              <a:t>, такою вона буде </a:t>
            </a:r>
            <a:r>
              <a:rPr lang="ru-RU" sz="2400" b="1" i="1" dirty="0" err="1" smtClean="0">
                <a:latin typeface="Book Antiqua" pitchFamily="18" charset="0"/>
              </a:rPr>
              <a:t>і</a:t>
            </a:r>
            <a:r>
              <a:rPr lang="ru-RU" sz="2400" b="1" i="1" dirty="0" smtClean="0">
                <a:latin typeface="Book Antiqua" pitchFamily="18" charset="0"/>
              </a:rPr>
              <a:t> в </a:t>
            </a:r>
            <a:r>
              <a:rPr lang="ru-RU" sz="2400" b="1" i="1" dirty="0" err="1" smtClean="0">
                <a:latin typeface="Book Antiqua" pitchFamily="18" charset="0"/>
              </a:rPr>
              <a:t>праці</a:t>
            </a:r>
            <a:r>
              <a:rPr lang="ru-RU" sz="2400" b="1" i="1" dirty="0" smtClean="0">
                <a:latin typeface="Book Antiqua" pitchFamily="18" charset="0"/>
              </a:rPr>
              <a:t>, коли </a:t>
            </a:r>
            <a:r>
              <a:rPr lang="ru-RU" sz="2400" b="1" i="1" dirty="0" err="1" smtClean="0">
                <a:latin typeface="Book Antiqua" pitchFamily="18" charset="0"/>
              </a:rPr>
              <a:t>виросте</a:t>
            </a:r>
            <a:r>
              <a:rPr lang="ru-RU" sz="2400" b="1" i="1" dirty="0" smtClean="0">
                <a:latin typeface="Book Antiqua" pitchFamily="18" charset="0"/>
              </a:rPr>
              <a:t>. Тому </a:t>
            </a:r>
            <a:r>
              <a:rPr lang="ru-RU" sz="2400" b="1" i="1" dirty="0" err="1" smtClean="0">
                <a:latin typeface="Book Antiqua" pitchFamily="18" charset="0"/>
              </a:rPr>
              <a:t>виховання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майбутнього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діяча</a:t>
            </a:r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err="1" smtClean="0">
                <a:latin typeface="Book Antiqua" pitchFamily="18" charset="0"/>
              </a:rPr>
              <a:t>відбувається</a:t>
            </a:r>
            <a:r>
              <a:rPr lang="ru-RU" sz="2400" b="1" i="1" dirty="0" smtClean="0">
                <a:latin typeface="Book Antiqua" pitchFamily="18" charset="0"/>
              </a:rPr>
              <a:t> перш за все в </a:t>
            </a:r>
            <a:r>
              <a:rPr lang="ru-RU" sz="2400" b="1" i="1" dirty="0" err="1" smtClean="0">
                <a:latin typeface="Book Antiqua" pitchFamily="18" charset="0"/>
              </a:rPr>
              <a:t>грі</a:t>
            </a:r>
            <a:r>
              <a:rPr lang="ru-RU" sz="2400" b="1" i="1" dirty="0" smtClean="0">
                <a:latin typeface="Book Antiqua" pitchFamily="18" charset="0"/>
              </a:rPr>
              <a:t>”</a:t>
            </a:r>
          </a:p>
          <a:p>
            <a:r>
              <a:rPr lang="ru-RU" sz="2400" b="1" i="1" dirty="0" smtClean="0">
                <a:latin typeface="Book Antiqua" pitchFamily="18" charset="0"/>
              </a:rPr>
              <a:t> </a:t>
            </a:r>
            <a:r>
              <a:rPr lang="ru-RU" sz="2400" b="1" i="1" dirty="0" smtClean="0">
                <a:latin typeface="Book Antiqua" pitchFamily="18" charset="0"/>
              </a:rPr>
              <a:t>                                    </a:t>
            </a:r>
            <a:r>
              <a:rPr lang="ru-RU" sz="2400" b="1" i="1" dirty="0" smtClean="0">
                <a:latin typeface="Book Antiqua" pitchFamily="18" charset="0"/>
              </a:rPr>
              <a:t>А. С. Макаренко</a:t>
            </a:r>
            <a:endParaRPr lang="ru-RU" sz="2400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357422"/>
            <a:ext cx="600079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Найефективніший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спосіб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навчити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дитину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мислити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творчо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-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є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навчально-розвивальна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Book Antiqua" pitchFamily="18" charset="0"/>
              </a:rPr>
              <a:t>гра</a:t>
            </a:r>
            <a:r>
              <a:rPr lang="ru-RU" sz="2000" b="1" i="1" dirty="0" smtClean="0">
                <a:solidFill>
                  <a:srgbClr val="FF0000"/>
                </a:solidFill>
                <a:latin typeface="Book Antiqua" pitchFamily="18" charset="0"/>
              </a:rPr>
              <a:t>. </a:t>
            </a:r>
            <a:endParaRPr lang="ru-RU" sz="20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err="1" smtClean="0">
                <a:latin typeface="Book Antiqua" pitchFamily="18" charset="0"/>
              </a:rPr>
              <a:t>Види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ігор</a:t>
            </a:r>
            <a:r>
              <a:rPr lang="ru-RU" b="1" i="1" dirty="0" smtClean="0">
                <a:latin typeface="Book Antiqua" pitchFamily="18" charset="0"/>
              </a:rPr>
              <a:t>:</a:t>
            </a:r>
            <a:endParaRPr lang="ru-RU" b="1" i="1" dirty="0" smtClean="0">
              <a:latin typeface="Book Antiqua" pitchFamily="18" charset="0"/>
            </a:endParaRPr>
          </a:p>
          <a:p>
            <a:endParaRPr lang="ru-RU" b="1" i="1" dirty="0" smtClean="0">
              <a:latin typeface="Book Antiqua" pitchFamily="18" charset="0"/>
            </a:endParaRPr>
          </a:p>
          <a:p>
            <a:pPr marL="342900" indent="-342900">
              <a:buAutoNum type="arabicPeriod"/>
            </a:pPr>
            <a:r>
              <a:rPr lang="ru-RU" b="1" i="1" dirty="0" err="1" smtClean="0">
                <a:latin typeface="Book Antiqua" pitchFamily="18" charset="0"/>
              </a:rPr>
              <a:t>Дидактичні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(</a:t>
            </a:r>
            <a:r>
              <a:rPr lang="ru-RU" b="1" i="1" dirty="0" err="1" smtClean="0">
                <a:latin typeface="Book Antiqua" pitchFamily="18" charset="0"/>
              </a:rPr>
              <a:t>словесні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з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іграшками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настільно</a:t>
            </a:r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друковані</a:t>
            </a:r>
            <a:r>
              <a:rPr lang="ru-RU" b="1" i="1" dirty="0" smtClean="0">
                <a:latin typeface="Book Antiqua" pitchFamily="18" charset="0"/>
              </a:rPr>
              <a:t>). </a:t>
            </a:r>
            <a:endParaRPr lang="ru-RU" b="1" i="1" dirty="0" smtClean="0">
              <a:latin typeface="Book Antiqua" pitchFamily="18" charset="0"/>
            </a:endParaRPr>
          </a:p>
          <a:p>
            <a:pPr marL="342900" indent="-342900"/>
            <a:r>
              <a:rPr lang="ru-RU" b="1" i="1" dirty="0" smtClean="0">
                <a:latin typeface="Book Antiqua" pitchFamily="18" charset="0"/>
              </a:rPr>
              <a:t>2</a:t>
            </a:r>
            <a:r>
              <a:rPr lang="ru-RU" b="1" i="1" dirty="0" smtClean="0">
                <a:latin typeface="Book Antiqua" pitchFamily="18" charset="0"/>
              </a:rPr>
              <a:t>. </a:t>
            </a:r>
            <a:r>
              <a:rPr lang="ru-RU" b="1" i="1" dirty="0" err="1" smtClean="0">
                <a:latin typeface="Book Antiqua" pitchFamily="18" charset="0"/>
              </a:rPr>
              <a:t>Творчі</a:t>
            </a:r>
            <a:r>
              <a:rPr lang="ru-RU" b="1" i="1" dirty="0" smtClean="0">
                <a:latin typeface="Book Antiqua" pitchFamily="18" charset="0"/>
              </a:rPr>
              <a:t> (</a:t>
            </a:r>
            <a:r>
              <a:rPr lang="ru-RU" b="1" i="1" dirty="0" err="1" smtClean="0">
                <a:latin typeface="Book Antiqua" pitchFamily="18" charset="0"/>
              </a:rPr>
              <a:t>сюжетно-рольві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режисерські</a:t>
            </a:r>
            <a:r>
              <a:rPr lang="ru-RU" b="1" i="1" dirty="0" smtClean="0">
                <a:latin typeface="Book Antiqua" pitchFamily="18" charset="0"/>
              </a:rPr>
              <a:t>) . </a:t>
            </a:r>
            <a:endParaRPr lang="ru-RU" b="1" i="1" dirty="0" smtClean="0">
              <a:latin typeface="Book Antiqua" pitchFamily="18" charset="0"/>
            </a:endParaRPr>
          </a:p>
          <a:p>
            <a:pPr marL="342900" indent="-342900"/>
            <a:r>
              <a:rPr lang="ru-RU" b="1" i="1" dirty="0" smtClean="0">
                <a:latin typeface="Book Antiqua" pitchFamily="18" charset="0"/>
              </a:rPr>
              <a:t>3</a:t>
            </a:r>
            <a:r>
              <a:rPr lang="ru-RU" b="1" i="1" dirty="0" smtClean="0">
                <a:latin typeface="Book Antiqua" pitchFamily="18" charset="0"/>
              </a:rPr>
              <a:t>. </a:t>
            </a:r>
            <a:r>
              <a:rPr lang="ru-RU" b="1" i="1" dirty="0" err="1" smtClean="0">
                <a:latin typeface="Book Antiqua" pitchFamily="18" charset="0"/>
              </a:rPr>
              <a:t>Ігри</a:t>
            </a:r>
            <a:r>
              <a:rPr lang="ru-RU" b="1" i="1" dirty="0" smtClean="0">
                <a:latin typeface="Book Antiqua" pitchFamily="18" charset="0"/>
              </a:rPr>
              <a:t> за правилами (</a:t>
            </a:r>
            <a:r>
              <a:rPr lang="ru-RU" b="1" i="1" dirty="0" err="1" smtClean="0">
                <a:latin typeface="Book Antiqua" pitchFamily="18" charset="0"/>
              </a:rPr>
              <a:t>ігри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</a:t>
            </a:r>
            <a:r>
              <a:rPr lang="ru-RU" b="1" i="1" dirty="0" smtClean="0">
                <a:latin typeface="Book Antiqua" pitchFamily="18" charset="0"/>
              </a:rPr>
              <a:t> предметами, </a:t>
            </a:r>
            <a:r>
              <a:rPr lang="ru-RU" b="1" i="1" dirty="0" err="1" smtClean="0">
                <a:latin typeface="Book Antiqua" pitchFamily="18" charset="0"/>
              </a:rPr>
              <a:t>сюжетні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ігри-естафети</a:t>
            </a:r>
            <a:r>
              <a:rPr lang="ru-RU" b="1" i="1" dirty="0" smtClean="0">
                <a:latin typeface="Book Antiqua" pitchFamily="18" charset="0"/>
              </a:rPr>
              <a:t>).</a:t>
            </a: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94" y="2071670"/>
            <a:ext cx="53578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Book Antiqua" pitchFamily="18" charset="0"/>
              </a:rPr>
              <a:t>ІНТЕРАКТИВНІ МЕТОДИ ТА ПРИЙОМИ </a:t>
            </a:r>
            <a:endParaRPr lang="ru-RU" sz="3600" b="1" i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Book Antiqua" pitchFamily="18" charset="0"/>
              </a:rPr>
              <a:t>РОЗВИТКУ МОВЛЕННЯ.</a:t>
            </a:r>
            <a:endParaRPr lang="ru-RU" sz="36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14282"/>
            <a:ext cx="59293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latin typeface="Book Antiqua" pitchFamily="18" charset="0"/>
              </a:rPr>
              <a:t>МЕТОД “МІКРОФОН” </a:t>
            </a:r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Це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різновид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групового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обговорення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певної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проблеми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що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дає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можливість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кожній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дитині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висловитись</a:t>
            </a:r>
            <a:r>
              <a:rPr lang="ru-RU" b="1" i="1" dirty="0" smtClean="0">
                <a:latin typeface="Book Antiqua" pitchFamily="18" charset="0"/>
              </a:rPr>
              <a:t> у порядку </a:t>
            </a:r>
            <a:r>
              <a:rPr lang="ru-RU" b="1" i="1" dirty="0" err="1" smtClean="0">
                <a:latin typeface="Book Antiqua" pitchFamily="18" charset="0"/>
              </a:rPr>
              <a:t>черги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відповідаючи</a:t>
            </a:r>
            <a:r>
              <a:rPr lang="ru-RU" b="1" i="1" dirty="0" smtClean="0">
                <a:latin typeface="Book Antiqua" pitchFamily="18" charset="0"/>
              </a:rPr>
              <a:t> на </a:t>
            </a:r>
            <a:r>
              <a:rPr lang="ru-RU" b="1" i="1" dirty="0" err="1" smtClean="0">
                <a:latin typeface="Book Antiqua" pitchFamily="18" charset="0"/>
              </a:rPr>
              <a:t>запитання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або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висловлюючи</a:t>
            </a:r>
            <a:r>
              <a:rPr lang="ru-RU" b="1" i="1" dirty="0" smtClean="0">
                <a:latin typeface="Book Antiqua" pitchFamily="18" charset="0"/>
              </a:rPr>
              <a:t> свою думку.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Правила</a:t>
            </a:r>
            <a:r>
              <a:rPr lang="ru-RU" b="1" i="1" dirty="0" smtClean="0">
                <a:latin typeface="Book Antiqua" pitchFamily="18" charset="0"/>
              </a:rPr>
              <a:t>: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•</a:t>
            </a:r>
            <a:r>
              <a:rPr lang="ru-RU" b="1" i="1" dirty="0" err="1" smtClean="0">
                <a:latin typeface="Book Antiqua" pitchFamily="18" charset="0"/>
              </a:rPr>
              <a:t>Говорити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лише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тоді</a:t>
            </a:r>
            <a:r>
              <a:rPr lang="ru-RU" b="1" i="1" dirty="0" smtClean="0">
                <a:latin typeface="Book Antiqua" pitchFamily="18" charset="0"/>
              </a:rPr>
              <a:t>, коли </a:t>
            </a:r>
            <a:r>
              <a:rPr lang="ru-RU" b="1" i="1" dirty="0" err="1" smtClean="0">
                <a:latin typeface="Book Antiqua" pitchFamily="18" charset="0"/>
              </a:rPr>
              <a:t>отримуєш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уявний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мікрофон</a:t>
            </a:r>
            <a:r>
              <a:rPr lang="ru-RU" b="1" i="1" dirty="0" smtClean="0">
                <a:latin typeface="Book Antiqua" pitchFamily="18" charset="0"/>
              </a:rPr>
              <a:t>;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•</a:t>
            </a:r>
            <a:r>
              <a:rPr lang="ru-RU" b="1" i="1" dirty="0" err="1" smtClean="0">
                <a:latin typeface="Book Antiqua" pitchFamily="18" charset="0"/>
              </a:rPr>
              <a:t>Говорити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швидко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стисло</a:t>
            </a:r>
            <a:r>
              <a:rPr lang="ru-RU" b="1" i="1" dirty="0" smtClean="0">
                <a:latin typeface="Book Antiqua" pitchFamily="18" charset="0"/>
              </a:rPr>
              <a:t>;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•</a:t>
            </a:r>
            <a:r>
              <a:rPr lang="ru-RU" b="1" i="1" dirty="0" smtClean="0">
                <a:latin typeface="Book Antiqua" pitchFamily="18" charset="0"/>
              </a:rPr>
              <a:t>Не </a:t>
            </a:r>
            <a:r>
              <a:rPr lang="ru-RU" b="1" i="1" dirty="0" err="1" smtClean="0">
                <a:latin typeface="Book Antiqua" pitchFamily="18" charset="0"/>
              </a:rPr>
              <a:t>оцінювати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висловлювання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товаришів</a:t>
            </a:r>
            <a:r>
              <a:rPr lang="ru-RU" b="1" i="1" dirty="0" smtClean="0">
                <a:latin typeface="Book Antiqua" pitchFamily="18" charset="0"/>
              </a:rPr>
              <a:t>.</a:t>
            </a:r>
            <a:endParaRPr lang="ru-RU" b="1" i="1" dirty="0" smtClean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85720"/>
            <a:ext cx="58579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latin typeface="Book Antiqua" pitchFamily="18" charset="0"/>
              </a:rPr>
              <a:t>Метод </a:t>
            </a:r>
            <a:r>
              <a:rPr lang="ru-RU" b="1" i="1" u="sng" dirty="0" smtClean="0">
                <a:latin typeface="Book Antiqua" pitchFamily="18" charset="0"/>
              </a:rPr>
              <a:t>«Показуха</a:t>
            </a:r>
            <a:r>
              <a:rPr lang="ru-RU" b="1" i="1" u="sng" dirty="0" smtClean="0">
                <a:latin typeface="Book Antiqua" pitchFamily="18" charset="0"/>
              </a:rPr>
              <a:t>»</a:t>
            </a: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Діти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діляться</a:t>
            </a:r>
            <a:r>
              <a:rPr lang="ru-RU" b="1" i="1" dirty="0" smtClean="0">
                <a:latin typeface="Book Antiqua" pitchFamily="18" charset="0"/>
              </a:rPr>
              <a:t> на </a:t>
            </a:r>
            <a:r>
              <a:rPr lang="ru-RU" b="1" i="1" dirty="0" err="1" smtClean="0">
                <a:latin typeface="Book Antiqua" pitchFamily="18" charset="0"/>
              </a:rPr>
              <a:t>команди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кожна</a:t>
            </a:r>
            <a:r>
              <a:rPr lang="ru-RU" b="1" i="1" dirty="0" smtClean="0">
                <a:latin typeface="Book Antiqua" pitchFamily="18" charset="0"/>
              </a:rPr>
              <a:t> команда </a:t>
            </a:r>
            <a:r>
              <a:rPr lang="ru-RU" b="1" i="1" dirty="0" err="1" smtClean="0">
                <a:latin typeface="Book Antiqua" pitchFamily="18" charset="0"/>
              </a:rPr>
              <a:t>задумує</a:t>
            </a:r>
            <a:r>
              <a:rPr lang="ru-RU" b="1" i="1" dirty="0" smtClean="0">
                <a:latin typeface="Book Antiqua" pitchFamily="18" charset="0"/>
              </a:rPr>
              <a:t> слово </a:t>
            </a:r>
            <a:r>
              <a:rPr lang="ru-RU" b="1" i="1" dirty="0" err="1" smtClean="0">
                <a:latin typeface="Book Antiqua" pitchFamily="18" charset="0"/>
              </a:rPr>
              <a:t>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використовуючи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невербальні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засоби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представляє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це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слово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іншій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команді</a:t>
            </a:r>
            <a:r>
              <a:rPr lang="ru-RU" b="1" i="1" dirty="0" smtClean="0">
                <a:latin typeface="Book Antiqua" pitchFamily="18" charset="0"/>
              </a:rPr>
              <a:t>, яка </a:t>
            </a:r>
            <a:r>
              <a:rPr lang="ru-RU" b="1" i="1" dirty="0" err="1" smtClean="0">
                <a:latin typeface="Book Antiqua" pitchFamily="18" charset="0"/>
              </a:rPr>
              <a:t>має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його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відгадати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назвати</a:t>
            </a:r>
            <a:r>
              <a:rPr lang="ru-RU" b="1" i="1" dirty="0" smtClean="0">
                <a:latin typeface="Book Antiqua" pitchFamily="18" charset="0"/>
              </a:rPr>
              <a:t> словом. </a:t>
            </a:r>
            <a:endParaRPr lang="ru-RU" b="1" i="1" dirty="0" smtClean="0">
              <a:latin typeface="Book Antiqua" pitchFamily="18" charset="0"/>
            </a:endParaRP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u="sng" dirty="0" smtClean="0">
                <a:latin typeface="Book Antiqua" pitchFamily="18" charset="0"/>
              </a:rPr>
              <a:t>Метод </a:t>
            </a:r>
            <a:r>
              <a:rPr lang="ru-RU" b="1" i="1" u="sng" dirty="0" smtClean="0">
                <a:latin typeface="Book Antiqua" pitchFamily="18" charset="0"/>
              </a:rPr>
              <a:t>«</a:t>
            </a:r>
            <a:r>
              <a:rPr lang="ru-RU" b="1" i="1" u="sng" dirty="0" err="1" smtClean="0">
                <a:latin typeface="Book Antiqua" pitchFamily="18" charset="0"/>
              </a:rPr>
              <a:t>Ланцюжок</a:t>
            </a:r>
            <a:r>
              <a:rPr lang="ru-RU" b="1" i="1" u="sng" dirty="0" smtClean="0">
                <a:latin typeface="Book Antiqua" pitchFamily="18" charset="0"/>
              </a:rPr>
              <a:t>» </a:t>
            </a:r>
            <a:endParaRPr lang="ru-RU" b="1" i="1" u="sng" dirty="0" smtClean="0">
              <a:latin typeface="Book Antiqua" pitchFamily="18" charset="0"/>
            </a:endParaRP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Перша </a:t>
            </a:r>
            <a:r>
              <a:rPr lang="ru-RU" b="1" i="1" dirty="0" err="1" smtClean="0">
                <a:latin typeface="Book Antiqua" pitchFamily="18" charset="0"/>
              </a:rPr>
              <a:t>дитина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називає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об’єкт</a:t>
            </a:r>
            <a:r>
              <a:rPr lang="ru-RU" b="1" i="1" dirty="0" smtClean="0">
                <a:latin typeface="Book Antiqua" pitchFamily="18" charset="0"/>
              </a:rPr>
              <a:t>, друга </a:t>
            </a:r>
            <a:r>
              <a:rPr lang="ru-RU" b="1" i="1" dirty="0" err="1" smtClean="0">
                <a:latin typeface="Book Antiqua" pitchFamily="18" charset="0"/>
              </a:rPr>
              <a:t>його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властивості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третя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новий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об’єкт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тими</a:t>
            </a:r>
            <a:r>
              <a:rPr lang="ru-RU" b="1" i="1" dirty="0" smtClean="0">
                <a:latin typeface="Book Antiqua" pitchFamily="18" charset="0"/>
              </a:rPr>
              <a:t> самими </a:t>
            </a:r>
            <a:r>
              <a:rPr lang="ru-RU" b="1" i="1" dirty="0" err="1" smtClean="0">
                <a:latin typeface="Book Antiqua" pitchFamily="18" charset="0"/>
              </a:rPr>
              <a:t>властивостями</a:t>
            </a:r>
            <a:r>
              <a:rPr lang="ru-RU" b="1" i="1" dirty="0" smtClean="0">
                <a:latin typeface="Book Antiqua" pitchFamily="18" charset="0"/>
              </a:rPr>
              <a:t>. </a:t>
            </a:r>
            <a:r>
              <a:rPr lang="ru-RU" b="1" i="1" dirty="0" err="1" smtClean="0">
                <a:latin typeface="Book Antiqua" pitchFamily="18" charset="0"/>
              </a:rPr>
              <a:t>Наприклад</a:t>
            </a:r>
            <a:r>
              <a:rPr lang="ru-RU" b="1" i="1" dirty="0" smtClean="0">
                <a:latin typeface="Book Antiqua" pitchFamily="18" charset="0"/>
              </a:rPr>
              <a:t>. </a:t>
            </a:r>
            <a:r>
              <a:rPr lang="ru-RU" b="1" i="1" dirty="0" err="1" smtClean="0">
                <a:latin typeface="Book Antiqua" pitchFamily="18" charset="0"/>
              </a:rPr>
              <a:t>Морква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морква</a:t>
            </a:r>
            <a:r>
              <a:rPr lang="ru-RU" b="1" i="1" dirty="0" smtClean="0">
                <a:latin typeface="Book Antiqua" pitchFamily="18" charset="0"/>
              </a:rPr>
              <a:t> солодка., </a:t>
            </a:r>
            <a:r>
              <a:rPr lang="ru-RU" b="1" i="1" dirty="0" err="1" smtClean="0">
                <a:latin typeface="Book Antiqua" pitchFamily="18" charset="0"/>
              </a:rPr>
              <a:t>солодким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буває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цукор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цукор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білий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білим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буває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сніг</a:t>
            </a:r>
            <a:r>
              <a:rPr lang="ru-RU" b="1" i="1" dirty="0" smtClean="0">
                <a:latin typeface="Book Antiqua" pitchFamily="18" charset="0"/>
              </a:rPr>
              <a:t>.</a:t>
            </a: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14282"/>
            <a:ext cx="57150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err="1" smtClean="0">
                <a:latin typeface="Book Antiqua" pitchFamily="18" charset="0"/>
              </a:rPr>
              <a:t>Розглядання</a:t>
            </a:r>
            <a:r>
              <a:rPr lang="ru-RU" b="1" i="1" u="sng" dirty="0" smtClean="0">
                <a:latin typeface="Book Antiqua" pitchFamily="18" charset="0"/>
              </a:rPr>
              <a:t> </a:t>
            </a:r>
            <a:r>
              <a:rPr lang="ru-RU" b="1" i="1" u="sng" dirty="0" err="1" smtClean="0">
                <a:latin typeface="Book Antiqua" pitchFamily="18" charset="0"/>
              </a:rPr>
              <a:t>картини</a:t>
            </a:r>
            <a:r>
              <a:rPr lang="ru-RU" b="1" i="1" dirty="0" smtClean="0">
                <a:latin typeface="Book Antiqua" pitchFamily="18" charset="0"/>
              </a:rPr>
              <a:t>. </a:t>
            </a:r>
            <a:endParaRPr lang="ru-RU" b="1" i="1" dirty="0" smtClean="0">
              <a:latin typeface="Book Antiqua" pitchFamily="18" charset="0"/>
            </a:endParaRP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err="1" smtClean="0">
                <a:latin typeface="Book Antiqua" pitchFamily="18" charset="0"/>
              </a:rPr>
              <a:t>Розглядання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картини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проводжу</a:t>
            </a:r>
            <a:r>
              <a:rPr lang="ru-RU" b="1" i="1" dirty="0" smtClean="0">
                <a:latin typeface="Book Antiqua" pitchFamily="18" charset="0"/>
              </a:rPr>
              <a:t> у </a:t>
            </a:r>
            <a:r>
              <a:rPr lang="ru-RU" b="1" i="1" dirty="0" err="1" smtClean="0">
                <a:latin typeface="Book Antiqua" pitchFamily="18" charset="0"/>
              </a:rPr>
              <a:t>такій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послідовності</a:t>
            </a:r>
            <a:r>
              <a:rPr lang="ru-RU" b="1" i="1" dirty="0" smtClean="0">
                <a:latin typeface="Book Antiqua" pitchFamily="18" charset="0"/>
              </a:rPr>
              <a:t>: </a:t>
            </a:r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• </a:t>
            </a:r>
            <a:r>
              <a:rPr lang="ru-RU" b="1" i="1" dirty="0" err="1" smtClean="0">
                <a:latin typeface="Book Antiqua" pitchFamily="18" charset="0"/>
              </a:rPr>
              <a:t>виокремлення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об'єктів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зображених</a:t>
            </a:r>
            <a:r>
              <a:rPr lang="ru-RU" b="1" i="1" dirty="0" smtClean="0">
                <a:latin typeface="Book Antiqua" pitchFamily="18" charset="0"/>
              </a:rPr>
              <a:t> на </a:t>
            </a:r>
            <a:r>
              <a:rPr lang="ru-RU" b="1" i="1" dirty="0" err="1" smtClean="0">
                <a:latin typeface="Book Antiqua" pitchFamily="18" charset="0"/>
              </a:rPr>
              <a:t>картині</a:t>
            </a:r>
            <a:r>
              <a:rPr lang="ru-RU" b="1" i="1" dirty="0" smtClean="0">
                <a:latin typeface="Book Antiqua" pitchFamily="18" charset="0"/>
              </a:rPr>
              <a:t>; • </a:t>
            </a:r>
            <a:r>
              <a:rPr lang="ru-RU" b="1" i="1" dirty="0" err="1" smtClean="0">
                <a:latin typeface="Book Antiqua" pitchFamily="18" charset="0"/>
              </a:rPr>
              <a:t>уявлення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об'єктів</a:t>
            </a:r>
            <a:r>
              <a:rPr lang="ru-RU" b="1" i="1" dirty="0" smtClean="0">
                <a:latin typeface="Book Antiqua" pitchFamily="18" charset="0"/>
              </a:rPr>
              <a:t> через </a:t>
            </a:r>
            <a:r>
              <a:rPr lang="ru-RU" b="1" i="1" dirty="0" err="1" smtClean="0">
                <a:latin typeface="Book Antiqua" pitchFamily="18" charset="0"/>
              </a:rPr>
              <a:t>уявне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сприймання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їх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різними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аналізаторами</a:t>
            </a:r>
            <a:r>
              <a:rPr lang="ru-RU" b="1" i="1" dirty="0" smtClean="0">
                <a:latin typeface="Book Antiqua" pitchFamily="18" charset="0"/>
              </a:rPr>
              <a:t>.</a:t>
            </a: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85720"/>
            <a:ext cx="585791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latin typeface="Book Antiqua" pitchFamily="18" charset="0"/>
              </a:rPr>
              <a:t>Використання схем-моделей сприяє :</a:t>
            </a:r>
          </a:p>
          <a:p>
            <a:pPr algn="ctr"/>
            <a:endParaRPr lang="uk-UA" sz="2400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ru-RU" b="1" i="1" dirty="0" err="1" smtClean="0">
                <a:latin typeface="Book Antiqua" pitchFamily="18" charset="0"/>
              </a:rPr>
              <a:t>розвитку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у </a:t>
            </a:r>
            <a:r>
              <a:rPr lang="ru-RU" b="1" i="1" dirty="0" err="1" smtClean="0">
                <a:latin typeface="Book Antiqua" pitchFamily="18" charset="0"/>
              </a:rPr>
              <a:t>дітей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логічного</a:t>
            </a:r>
            <a:r>
              <a:rPr lang="ru-RU" b="1" i="1" dirty="0" smtClean="0">
                <a:latin typeface="Book Antiqua" pitchFamily="18" charset="0"/>
              </a:rPr>
              <a:t>, образного </a:t>
            </a:r>
            <a:r>
              <a:rPr lang="ru-RU" b="1" i="1" dirty="0" err="1" smtClean="0">
                <a:latin typeface="Book Antiqua" pitchFamily="18" charset="0"/>
              </a:rPr>
              <a:t>мислення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уяви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спостережливості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endParaRPr lang="ru-RU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ru-RU" b="1" i="1" dirty="0" err="1" smtClean="0">
                <a:latin typeface="Book Antiqua" pitchFamily="18" charset="0"/>
              </a:rPr>
              <a:t>формуванню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у </a:t>
            </a:r>
            <a:r>
              <a:rPr lang="ru-RU" b="1" i="1" dirty="0" err="1" smtClean="0">
                <a:latin typeface="Book Antiqua" pitchFamily="18" charset="0"/>
              </a:rPr>
              <a:t>дітей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навичок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побудови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зв’язної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цілісної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описової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розповіді</a:t>
            </a:r>
            <a:r>
              <a:rPr lang="ru-RU" b="1" i="1" dirty="0" smtClean="0">
                <a:latin typeface="Book Antiqua" pitchFamily="18" charset="0"/>
              </a:rPr>
              <a:t>; </a:t>
            </a:r>
            <a:endParaRPr lang="ru-RU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ru-RU" b="1" i="1" dirty="0" err="1" smtClean="0">
                <a:latin typeface="Book Antiqua" pitchFamily="18" charset="0"/>
              </a:rPr>
              <a:t>умінню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дошкільників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оперувати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родовими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поняттями</a:t>
            </a:r>
            <a:r>
              <a:rPr lang="ru-RU" b="1" i="1" dirty="0" smtClean="0">
                <a:latin typeface="Book Antiqua" pitchFamily="18" charset="0"/>
              </a:rPr>
              <a:t> («</a:t>
            </a:r>
            <a:r>
              <a:rPr lang="ru-RU" b="1" i="1" dirty="0" err="1" smtClean="0">
                <a:latin typeface="Book Antiqua" pitchFamily="18" charset="0"/>
              </a:rPr>
              <a:t>тварини</a:t>
            </a:r>
            <a:r>
              <a:rPr lang="ru-RU" b="1" i="1" dirty="0" smtClean="0">
                <a:latin typeface="Book Antiqua" pitchFamily="18" charset="0"/>
              </a:rPr>
              <a:t>», «</a:t>
            </a:r>
            <a:r>
              <a:rPr lang="ru-RU" b="1" i="1" dirty="0" err="1" smtClean="0">
                <a:latin typeface="Book Antiqua" pitchFamily="18" charset="0"/>
              </a:rPr>
              <a:t>комахи</a:t>
            </a:r>
            <a:r>
              <a:rPr lang="ru-RU" b="1" i="1" dirty="0" smtClean="0">
                <a:latin typeface="Book Antiqua" pitchFamily="18" charset="0"/>
              </a:rPr>
              <a:t>», «посуд» </a:t>
            </a:r>
            <a:r>
              <a:rPr lang="ru-RU" b="1" i="1" dirty="0" err="1" smtClean="0">
                <a:latin typeface="Book Antiqua" pitchFamily="18" charset="0"/>
              </a:rPr>
              <a:t>тощо</a:t>
            </a:r>
            <a:r>
              <a:rPr lang="ru-RU" b="1" i="1" dirty="0" smtClean="0">
                <a:latin typeface="Book Antiqua" pitchFamily="18" charset="0"/>
              </a:rPr>
              <a:t>); </a:t>
            </a:r>
            <a:endParaRPr lang="ru-RU" b="1" i="1" dirty="0" smtClean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ru-RU" b="1" i="1" dirty="0" err="1" smtClean="0">
                <a:latin typeface="Book Antiqua" pitchFamily="18" charset="0"/>
              </a:rPr>
              <a:t>поглибленню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знань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дітей</a:t>
            </a:r>
            <a:r>
              <a:rPr lang="ru-RU" b="1" i="1" dirty="0" smtClean="0">
                <a:latin typeface="Book Antiqua" pitchFamily="18" charset="0"/>
              </a:rPr>
              <a:t> про </a:t>
            </a:r>
            <a:r>
              <a:rPr lang="ru-RU" b="1" i="1" dirty="0" err="1" smtClean="0">
                <a:latin typeface="Book Antiqua" pitchFamily="18" charset="0"/>
              </a:rPr>
              <a:t>навколишній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світ</a:t>
            </a:r>
            <a:r>
              <a:rPr lang="ru-RU" b="1" i="1" dirty="0" smtClean="0">
                <a:latin typeface="Book Antiqua" pitchFamily="18" charset="0"/>
              </a:rPr>
              <a:t>;</a:t>
            </a:r>
          </a:p>
          <a:p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- </a:t>
            </a:r>
            <a:r>
              <a:rPr lang="ru-RU" b="1" i="1" dirty="0" err="1" smtClean="0">
                <a:latin typeface="Book Antiqua" pitchFamily="18" charset="0"/>
              </a:rPr>
              <a:t>покращенню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комунікативних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навичок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дітей</a:t>
            </a:r>
            <a:r>
              <a:rPr lang="ru-RU" b="1" i="1" dirty="0" smtClean="0">
                <a:latin typeface="Book Antiqua" pitchFamily="18" charset="0"/>
              </a:rPr>
              <a:t>. </a:t>
            </a:r>
            <a:endParaRPr lang="uk-UA" b="1" i="1" dirty="0" smtClean="0">
              <a:latin typeface="Book Antiqua" pitchFamily="18" charset="0"/>
            </a:endParaRP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80" y="357158"/>
            <a:ext cx="58579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err="1" smtClean="0">
                <a:latin typeface="Book Antiqua" pitchFamily="18" charset="0"/>
              </a:rPr>
              <a:t>Суміжне</a:t>
            </a:r>
            <a:r>
              <a:rPr lang="ru-RU" b="1" i="1" u="sng" dirty="0" smtClean="0">
                <a:latin typeface="Book Antiqua" pitchFamily="18" charset="0"/>
              </a:rPr>
              <a:t> </a:t>
            </a:r>
            <a:r>
              <a:rPr lang="ru-RU" b="1" i="1" u="sng" dirty="0" err="1" smtClean="0">
                <a:latin typeface="Book Antiqua" pitchFamily="18" charset="0"/>
              </a:rPr>
              <a:t>мовлення</a:t>
            </a:r>
            <a:r>
              <a:rPr lang="ru-RU" b="1" i="1" dirty="0" smtClean="0">
                <a:latin typeface="Book Antiqua" pitchFamily="18" charset="0"/>
              </a:rPr>
              <a:t>.</a:t>
            </a:r>
          </a:p>
          <a:p>
            <a:endParaRPr lang="ru-RU" b="1" i="1" dirty="0" smtClean="0">
              <a:latin typeface="Book Antiqua" pitchFamily="18" charset="0"/>
            </a:endParaRPr>
          </a:p>
          <a:p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Складаючи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розповідь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чи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описуючи</a:t>
            </a:r>
            <a:r>
              <a:rPr lang="ru-RU" b="1" i="1" dirty="0" smtClean="0">
                <a:latin typeface="Book Antiqua" pitchFamily="18" charset="0"/>
              </a:rPr>
              <a:t> предмет, я починаю </a:t>
            </a:r>
            <a:r>
              <a:rPr lang="ru-RU" b="1" i="1" dirty="0" err="1" smtClean="0">
                <a:latin typeface="Book Antiqua" pitchFamily="18" charset="0"/>
              </a:rPr>
              <a:t>речення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і</a:t>
            </a:r>
            <a:r>
              <a:rPr lang="ru-RU" b="1" i="1" dirty="0" smtClean="0">
                <a:latin typeface="Book Antiqua" pitchFamily="18" charset="0"/>
              </a:rPr>
              <a:t> даю </a:t>
            </a:r>
            <a:r>
              <a:rPr lang="ru-RU" b="1" i="1" dirty="0" err="1" smtClean="0">
                <a:latin typeface="Book Antiqua" pitchFamily="18" charset="0"/>
              </a:rPr>
              <a:t>можливість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дитині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його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закінчити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допомагаю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навідними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запитаннями</a:t>
            </a:r>
            <a:r>
              <a:rPr lang="ru-RU" b="1" i="1" dirty="0" smtClean="0">
                <a:latin typeface="Book Antiqua" pitchFamily="18" charset="0"/>
              </a:rPr>
              <a:t>.</a:t>
            </a: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85720"/>
            <a:ext cx="6215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err="1" smtClean="0">
                <a:latin typeface="Book Antiqua" pitchFamily="18" charset="0"/>
              </a:rPr>
              <a:t>Коментоване</a:t>
            </a:r>
            <a:r>
              <a:rPr lang="ru-RU" b="1" i="1" u="sng" dirty="0" smtClean="0">
                <a:latin typeface="Book Antiqua" pitchFamily="18" charset="0"/>
              </a:rPr>
              <a:t> </a:t>
            </a:r>
            <a:r>
              <a:rPr lang="ru-RU" b="1" i="1" u="sng" dirty="0" err="1" smtClean="0">
                <a:latin typeface="Book Antiqua" pitchFamily="18" charset="0"/>
              </a:rPr>
              <a:t>малювання</a:t>
            </a:r>
            <a:r>
              <a:rPr lang="ru-RU" b="1" i="1" u="sng" dirty="0" smtClean="0">
                <a:latin typeface="Book Antiqua" pitchFamily="18" charset="0"/>
              </a:rPr>
              <a:t>.</a:t>
            </a:r>
          </a:p>
          <a:p>
            <a:r>
              <a:rPr lang="ru-RU" b="1" i="1" u="sng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Діти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вчаться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малювати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повторюють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назви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кольорів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геометричних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фігур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рахують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закріплюють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знання</a:t>
            </a:r>
            <a:r>
              <a:rPr lang="ru-RU" b="1" i="1" dirty="0" smtClean="0">
                <a:latin typeface="Book Antiqua" pitchFamily="18" charset="0"/>
              </a:rPr>
              <a:t> про </a:t>
            </a:r>
            <a:r>
              <a:rPr lang="ru-RU" b="1" i="1" dirty="0" err="1" smtClean="0">
                <a:latin typeface="Book Antiqua" pitchFamily="18" charset="0"/>
              </a:rPr>
              <a:t>назви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об'єктів</a:t>
            </a:r>
            <a:r>
              <a:rPr lang="ru-RU" b="1" i="1" dirty="0" smtClean="0">
                <a:latin typeface="Book Antiqua" pitchFamily="18" charset="0"/>
              </a:rPr>
              <a:t> та </a:t>
            </a:r>
            <a:r>
              <a:rPr lang="ru-RU" b="1" i="1" dirty="0" err="1" smtClean="0">
                <a:latin typeface="Book Antiqua" pitchFamily="18" charset="0"/>
              </a:rPr>
              <a:t>явищ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природи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тощо</a:t>
            </a:r>
            <a:r>
              <a:rPr lang="ru-RU" b="1" i="1" dirty="0" smtClean="0">
                <a:latin typeface="Book Antiqua" pitchFamily="18" charset="0"/>
              </a:rPr>
              <a:t>. При </a:t>
            </a:r>
            <a:r>
              <a:rPr lang="ru-RU" b="1" i="1" dirty="0" err="1" smtClean="0">
                <a:latin typeface="Book Antiqua" pitchFamily="18" charset="0"/>
              </a:rPr>
              <a:t>цьому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розвиваються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мислення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уява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фантазія</a:t>
            </a:r>
            <a:r>
              <a:rPr lang="ru-RU" b="1" i="1" dirty="0" smtClean="0">
                <a:latin typeface="Book Antiqua" pitchFamily="18" charset="0"/>
              </a:rPr>
              <a:t>.</a:t>
            </a:r>
            <a:endParaRPr lang="ru-RU" b="1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73a542afae2d7533f06ef1722567a68daeb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2037</Words>
  <Application>Microsoft Office PowerPoint</Application>
  <PresentationFormat>Экран (4:3)</PresentationFormat>
  <Paragraphs>168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Портфоліо вихователя</vt:lpstr>
      <vt:lpstr>Слайд 2</vt:lpstr>
      <vt:lpstr> ЖИТТЄВЕ КРЕДО</vt:lpstr>
      <vt:lpstr>ПЕДАГОГІЧНЕ КРЕДО</vt:lpstr>
      <vt:lpstr>Слайд 5</vt:lpstr>
      <vt:lpstr>Слайд 6</vt:lpstr>
      <vt:lpstr>ТЕМА:</vt:lpstr>
      <vt:lpstr>МЕТА</vt:lpstr>
      <vt:lpstr>Завдання з розвитку мовлення та мовленнєвого спілкування</vt:lpstr>
      <vt:lpstr>Навчально-мовленнєва діяльність в ДНЗ – це організована специфічна діяльність, яка протікає на мовленнєвому рівні в ході організованих навчальних занять, у мовленнєвих ігрових ситуаціях, в дидактичних іграх.</vt:lpstr>
      <vt:lpstr>Розвиток діалогічного мовлення</vt:lpstr>
      <vt:lpstr>Слайд 12</vt:lpstr>
      <vt:lpstr>Слайд 13</vt:lpstr>
      <vt:lpstr>Слайд 14</vt:lpstr>
      <vt:lpstr>Слайд 15</vt:lpstr>
      <vt:lpstr>Слайд 16</vt:lpstr>
      <vt:lpstr>Оптимізація мовленнєвої роботи з дітьми в розвивальному середовищі дошкільного навчадьного закладу</vt:lpstr>
      <vt:lpstr>Слайд 18</vt:lpstr>
      <vt:lpstr>Для забезпечення активності дітей на занятті дотримуюсь загально - дидактичних вимог:</vt:lpstr>
      <vt:lpstr>Потрібно також пам’ятати: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Белозёрова</dc:creator>
  <cp:lastModifiedBy>Admin</cp:lastModifiedBy>
  <cp:revision>47</cp:revision>
  <dcterms:created xsi:type="dcterms:W3CDTF">2014-03-16T11:38:25Z</dcterms:created>
  <dcterms:modified xsi:type="dcterms:W3CDTF">2015-05-26T11:37:55Z</dcterms:modified>
</cp:coreProperties>
</file>